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73" r:id="rId3"/>
    <p:sldId id="260" r:id="rId4"/>
    <p:sldId id="263" r:id="rId5"/>
    <p:sldId id="264" r:id="rId6"/>
    <p:sldId id="265" r:id="rId7"/>
    <p:sldId id="266" r:id="rId8"/>
    <p:sldId id="280" r:id="rId9"/>
    <p:sldId id="277" r:id="rId10"/>
    <p:sldId id="267" r:id="rId11"/>
    <p:sldId id="268" r:id="rId12"/>
    <p:sldId id="281" r:id="rId13"/>
    <p:sldId id="282" r:id="rId14"/>
    <p:sldId id="283" r:id="rId15"/>
    <p:sldId id="284" r:id="rId16"/>
    <p:sldId id="285" r:id="rId17"/>
    <p:sldId id="278" r:id="rId18"/>
    <p:sldId id="269" r:id="rId19"/>
    <p:sldId id="270" r:id="rId20"/>
    <p:sldId id="286" r:id="rId21"/>
    <p:sldId id="287" r:id="rId22"/>
    <p:sldId id="288" r:id="rId23"/>
    <p:sldId id="279" r:id="rId24"/>
    <p:sldId id="271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258" r:id="rId99"/>
    <p:sldId id="362" r:id="rId100"/>
    <p:sldId id="363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D1115"/>
    <a:srgbClr val="51B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79788" autoAdjust="0"/>
  </p:normalViewPr>
  <p:slideViewPr>
    <p:cSldViewPr snapToGrid="0">
      <p:cViewPr varScale="1">
        <p:scale>
          <a:sx n="87" d="100"/>
          <a:sy n="87" d="100"/>
        </p:scale>
        <p:origin x="16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76B9-57F0-4663-8A6A-DE31316B5E11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5F2E4-DEB1-45D4-8B19-12733F7BDC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032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Melanjuti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Introduction to Data Science,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membahas</a:t>
            </a:r>
            <a:r>
              <a:rPr lang="en-ID" dirty="0"/>
              <a:t> Data Science Methodology </a:t>
            </a:r>
            <a:r>
              <a:rPr lang="en-ID" dirty="0" err="1"/>
              <a:t>atau</a:t>
            </a:r>
            <a:r>
              <a:rPr lang="en-ID" dirty="0"/>
              <a:t> Alur </a:t>
            </a:r>
            <a:r>
              <a:rPr lang="en-ID" dirty="0" err="1"/>
              <a:t>Kerja</a:t>
            </a:r>
            <a:r>
              <a:rPr lang="en-ID" dirty="0"/>
              <a:t> Project Data Science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6405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Bank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 </a:t>
            </a:r>
            <a:r>
              <a:rPr lang="en-US" dirty="0" err="1"/>
              <a:t>Pemilikan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(KPR), </a:t>
            </a:r>
            <a:r>
              <a:rPr lang="en-US" dirty="0" err="1"/>
              <a:t>Pinjaman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Agunan</a:t>
            </a:r>
            <a:r>
              <a:rPr lang="en-US" dirty="0"/>
              <a:t>,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, dan lain-lain. Dimana bank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dirty="0" err="1"/>
              <a:t>pinjamannya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Tetapi</a:t>
            </a:r>
            <a:r>
              <a:rPr lang="en-US" dirty="0"/>
              <a:t> bank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kerugian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dilunasi</a:t>
            </a:r>
            <a:r>
              <a:rPr lang="en-US" dirty="0"/>
              <a:t>.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509967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baik</a:t>
            </a:r>
            <a:r>
              <a:rPr lang="en-ID" dirty="0"/>
              <a:t> model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 di </a:t>
            </a:r>
            <a:r>
              <a:rPr lang="en-ID" dirty="0" err="1"/>
              <a:t>belakangnya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berkelanjutan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,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solusinya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087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Oleh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Bank </a:t>
            </a:r>
            <a:r>
              <a:rPr lang="en-US" dirty="0" err="1"/>
              <a:t>menyeleksi</a:t>
            </a:r>
            <a:r>
              <a:rPr lang="en-US" dirty="0"/>
              <a:t> </a:t>
            </a:r>
            <a:r>
              <a:rPr lang="en-US" dirty="0" err="1"/>
              <a:t>ajuan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, dan Bank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, yang </a:t>
            </a:r>
            <a:r>
              <a:rPr lang="en-US" dirty="0" err="1"/>
              <a:t>diperkirakan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melunasi</a:t>
            </a:r>
            <a:r>
              <a:rPr lang="en-US" dirty="0"/>
              <a:t> </a:t>
            </a:r>
            <a:r>
              <a:rPr lang="en-US" dirty="0" err="1"/>
              <a:t>hutangnya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data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proses </a:t>
            </a:r>
            <a:r>
              <a:rPr lang="en-US" dirty="0" err="1"/>
              <a:t>ajuan</a:t>
            </a:r>
            <a:r>
              <a:rPr lang="en-US" dirty="0"/>
              <a:t> </a:t>
            </a:r>
            <a:r>
              <a:rPr lang="en-US" dirty="0" err="1"/>
              <a:t>peminjamannya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ktp</a:t>
            </a:r>
            <a:r>
              <a:rPr lang="en-US" dirty="0"/>
              <a:t> </a:t>
            </a:r>
            <a:r>
              <a:rPr lang="en-US" dirty="0" err="1"/>
              <a:t>peminjam</a:t>
            </a:r>
            <a:r>
              <a:rPr lang="en-US" dirty="0"/>
              <a:t>, </a:t>
            </a:r>
            <a:r>
              <a:rPr lang="en-US" dirty="0" err="1"/>
              <a:t>npwp</a:t>
            </a:r>
            <a:r>
              <a:rPr lang="en-US" dirty="0"/>
              <a:t> </a:t>
            </a:r>
            <a:r>
              <a:rPr lang="en-US" dirty="0" err="1"/>
              <a:t>peminjam</a:t>
            </a:r>
            <a:r>
              <a:rPr lang="en-US" dirty="0"/>
              <a:t>,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,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keterangan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peminjam</a:t>
            </a:r>
            <a:r>
              <a:rPr lang="en-US" dirty="0"/>
              <a:t>, slip </a:t>
            </a:r>
            <a:r>
              <a:rPr lang="en-US" dirty="0" err="1"/>
              <a:t>gaji</a:t>
            </a:r>
            <a:r>
              <a:rPr lang="en-US" dirty="0"/>
              <a:t> </a:t>
            </a:r>
            <a:r>
              <a:rPr lang="en-US" dirty="0" err="1"/>
              <a:t>peminjam</a:t>
            </a:r>
            <a:r>
              <a:rPr lang="en-US" dirty="0"/>
              <a:t>,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peminjam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, </a:t>
            </a:r>
            <a:r>
              <a:rPr lang="en-US" dirty="0" err="1"/>
              <a:t>rekening</a:t>
            </a:r>
            <a:r>
              <a:rPr lang="en-US" dirty="0"/>
              <a:t> </a:t>
            </a:r>
            <a:r>
              <a:rPr lang="en-US" dirty="0" err="1"/>
              <a:t>koran</a:t>
            </a:r>
            <a:r>
              <a:rPr lang="en-US" dirty="0"/>
              <a:t>/</a:t>
            </a:r>
            <a:r>
              <a:rPr lang="en-US" dirty="0" err="1"/>
              <a:t>mutasi</a:t>
            </a:r>
            <a:r>
              <a:rPr lang="en-US" dirty="0"/>
              <a:t> </a:t>
            </a:r>
            <a:r>
              <a:rPr lang="en-US" dirty="0" err="1"/>
              <a:t>rekening</a:t>
            </a:r>
            <a:r>
              <a:rPr lang="en-US" dirty="0"/>
              <a:t> </a:t>
            </a:r>
            <a:r>
              <a:rPr lang="en-US" dirty="0" err="1"/>
              <a:t>peminjam</a:t>
            </a:r>
            <a:r>
              <a:rPr lang="en-US" dirty="0"/>
              <a:t>, dan </a:t>
            </a:r>
            <a:r>
              <a:rPr lang="en-US" dirty="0" err="1"/>
              <a:t>berbagai</a:t>
            </a:r>
            <a:r>
              <a:rPr lang="en-US" dirty="0"/>
              <a:t> data </a:t>
            </a:r>
            <a:r>
              <a:rPr lang="en-US" dirty="0" err="1"/>
              <a:t>lainnya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dihadapi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sulitnya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menyeleksi</a:t>
            </a:r>
            <a:r>
              <a:rPr lang="en-US" dirty="0"/>
              <a:t> </a:t>
            </a:r>
            <a:r>
              <a:rPr lang="en-US" dirty="0" err="1"/>
              <a:t>ajuan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dan </a:t>
            </a:r>
            <a:r>
              <a:rPr lang="en-US" dirty="0" err="1"/>
              <a:t>cepat</a:t>
            </a:r>
            <a:r>
              <a:rPr lang="en-US" dirty="0"/>
              <a:t>. Dimana proses </a:t>
            </a:r>
            <a:r>
              <a:rPr lang="en-US" dirty="0" err="1"/>
              <a:t>pengecheckannya</a:t>
            </a:r>
            <a:r>
              <a:rPr lang="en-US" dirty="0"/>
              <a:t>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lama,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sepenuhnnya</a:t>
            </a:r>
            <a:r>
              <a:rPr lang="en-US" dirty="0"/>
              <a:t> di </a:t>
            </a:r>
            <a:r>
              <a:rPr lang="en-US" dirty="0" err="1"/>
              <a:t>kerjakan</a:t>
            </a:r>
            <a:r>
              <a:rPr lang="en-US" dirty="0"/>
              <a:t> oleh </a:t>
            </a:r>
            <a:r>
              <a:rPr lang="en-US" dirty="0" err="1"/>
              <a:t>manusia</a:t>
            </a:r>
            <a:r>
              <a:rPr lang="en-US" dirty="0"/>
              <a:t>, dan juga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 </a:t>
            </a:r>
            <a:r>
              <a:rPr lang="en-US" dirty="0" err="1"/>
              <a:t>macet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Lalu </a:t>
            </a:r>
            <a:r>
              <a:rPr lang="en-US" dirty="0" err="1"/>
              <a:t>bila</a:t>
            </a:r>
            <a:r>
              <a:rPr lang="en-US" dirty="0"/>
              <a:t> bank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menyeleksi</a:t>
            </a:r>
            <a:r>
              <a:rPr lang="en-US" dirty="0"/>
              <a:t> </a:t>
            </a:r>
            <a:r>
              <a:rPr lang="en-US" dirty="0" err="1"/>
              <a:t>ajuan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ketat</a:t>
            </a:r>
            <a:r>
              <a:rPr lang="en-US" dirty="0"/>
              <a:t> dan </a:t>
            </a:r>
            <a:r>
              <a:rPr lang="en-US" dirty="0" err="1"/>
              <a:t>mengincar</a:t>
            </a:r>
            <a:r>
              <a:rPr lang="en-US" dirty="0"/>
              <a:t> </a:t>
            </a:r>
            <a:r>
              <a:rPr lang="en-US" dirty="0" err="1"/>
              <a:t>aman</a:t>
            </a:r>
            <a:r>
              <a:rPr lang="en-US" dirty="0"/>
              <a:t>, </a:t>
            </a:r>
            <a:r>
              <a:rPr lang="en-US" dirty="0" err="1"/>
              <a:t>otomatis</a:t>
            </a:r>
            <a:r>
              <a:rPr lang="en-US" dirty="0"/>
              <a:t>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mengakibatkan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sedikitnya</a:t>
            </a:r>
            <a:r>
              <a:rPr lang="en-US" dirty="0"/>
              <a:t> </a:t>
            </a:r>
            <a:r>
              <a:rPr lang="en-US" dirty="0" err="1"/>
              <a:t>ajuan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diterima</a:t>
            </a:r>
            <a:r>
              <a:rPr lang="en-US" dirty="0"/>
              <a:t>, dan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keuntungan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2571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Jadi </a:t>
            </a:r>
            <a:r>
              <a:rPr lang="en-US" dirty="0" err="1"/>
              <a:t>tujuannya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Bank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menyeleksi</a:t>
            </a:r>
            <a:r>
              <a:rPr lang="en-US" dirty="0"/>
              <a:t> </a:t>
            </a:r>
            <a:r>
              <a:rPr lang="en-US" dirty="0" err="1"/>
              <a:t>ajuan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dan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7826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Sekarang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analytic approach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</a:t>
            </a:r>
            <a:r>
              <a:rPr lang="en-ID" dirty="0" err="1"/>
              <a:t>analitik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5506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Setelah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dinyatakan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jelas</a:t>
            </a:r>
            <a:r>
              <a:rPr lang="en-ID" dirty="0"/>
              <a:t>, data scientist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</a:t>
            </a:r>
            <a:r>
              <a:rPr lang="en-ID" dirty="0" err="1"/>
              <a:t>analitik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memecahkan</a:t>
            </a:r>
            <a:r>
              <a:rPr lang="en-ID" dirty="0"/>
              <a:t> </a:t>
            </a:r>
            <a:r>
              <a:rPr lang="en-ID" dirty="0" err="1"/>
              <a:t>masalahnya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5580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Dimana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pengungkapan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statistik</a:t>
            </a:r>
            <a:r>
              <a:rPr lang="en-ID" dirty="0"/>
              <a:t> dan machine learning,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yang paling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yang </a:t>
            </a:r>
            <a:r>
              <a:rPr lang="en-ID" dirty="0" err="1"/>
              <a:t>diinginkan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6257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Misalnya</a:t>
            </a:r>
            <a:r>
              <a:rPr lang="en-ID" dirty="0"/>
              <a:t>,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tujuannya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memprediksi</a:t>
            </a:r>
            <a:r>
              <a:rPr lang="en-ID" dirty="0"/>
              <a:t> </a:t>
            </a:r>
            <a:r>
              <a:rPr lang="en-ID" dirty="0" err="1"/>
              <a:t>respons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"</a:t>
            </a:r>
            <a:r>
              <a:rPr lang="en-ID" dirty="0" err="1"/>
              <a:t>ya</a:t>
            </a:r>
            <a:r>
              <a:rPr lang="en-ID" dirty="0"/>
              <a:t>" </a:t>
            </a:r>
            <a:r>
              <a:rPr lang="en-ID" dirty="0" err="1"/>
              <a:t>atau</a:t>
            </a:r>
            <a:r>
              <a:rPr lang="en-ID" dirty="0"/>
              <a:t> "</a:t>
            </a:r>
            <a:r>
              <a:rPr lang="en-ID" dirty="0" err="1"/>
              <a:t>tidak</a:t>
            </a:r>
            <a:r>
              <a:rPr lang="en-ID" dirty="0"/>
              <a:t>,"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</a:t>
            </a:r>
            <a:r>
              <a:rPr lang="en-ID" dirty="0" err="1"/>
              <a:t>analitik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didefinisikan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membangun</a:t>
            </a:r>
            <a:r>
              <a:rPr lang="en-ID" dirty="0"/>
              <a:t>, </a:t>
            </a:r>
            <a:r>
              <a:rPr lang="en-ID" dirty="0" err="1"/>
              <a:t>menguji</a:t>
            </a:r>
            <a:r>
              <a:rPr lang="en-ID" dirty="0"/>
              <a:t>, dan </a:t>
            </a:r>
            <a:r>
              <a:rPr lang="en-ID" dirty="0" err="1"/>
              <a:t>menerapkan</a:t>
            </a:r>
            <a:r>
              <a:rPr lang="en-ID" dirty="0"/>
              <a:t> model </a:t>
            </a:r>
            <a:r>
              <a:rPr lang="en-ID" dirty="0" err="1"/>
              <a:t>klasifikasi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4572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217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Goal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 project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Bank </a:t>
            </a:r>
            <a:r>
              <a:rPr lang="en-US" sz="1200" dirty="0" err="1"/>
              <a:t>ingin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</a:t>
            </a:r>
            <a:r>
              <a:rPr lang="en-US" sz="1200" dirty="0" err="1"/>
              <a:t>keputusan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</a:t>
            </a:r>
            <a:r>
              <a:rPr lang="en-US" sz="1200" dirty="0" err="1"/>
              <a:t>akurat</a:t>
            </a:r>
            <a:r>
              <a:rPr lang="en-US" sz="1200" dirty="0"/>
              <a:t> </a:t>
            </a:r>
            <a:r>
              <a:rPr lang="en-US" sz="1200" dirty="0" err="1"/>
              <a:t>apakah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ajuan</a:t>
            </a:r>
            <a:r>
              <a:rPr lang="en-US" sz="1200" dirty="0"/>
              <a:t> </a:t>
            </a:r>
            <a:r>
              <a:rPr lang="en-US" sz="1200" dirty="0" err="1"/>
              <a:t>peminjaman</a:t>
            </a:r>
            <a:r>
              <a:rPr lang="en-US" sz="1200" dirty="0"/>
              <a:t> </a:t>
            </a:r>
            <a:r>
              <a:rPr lang="en-US" sz="1200" dirty="0" err="1"/>
              <a:t>harus</a:t>
            </a:r>
            <a:r>
              <a:rPr lang="en-US" sz="1200" dirty="0"/>
              <a:t> </a:t>
            </a:r>
            <a:r>
              <a:rPr lang="en-US" sz="1200" dirty="0" err="1"/>
              <a:t>diterima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ditolak</a:t>
            </a:r>
            <a:r>
              <a:rPr lang="en-US" sz="1200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8186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Oleh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itu</a:t>
            </a:r>
            <a:r>
              <a:rPr lang="en-US" sz="1200" dirty="0"/>
              <a:t> analytic approach yang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pilih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membuat</a:t>
            </a:r>
            <a:r>
              <a:rPr lang="en-US" sz="1200" dirty="0"/>
              <a:t>, </a:t>
            </a:r>
            <a:r>
              <a:rPr lang="en-US" sz="1200" dirty="0" err="1"/>
              <a:t>mengevaluasi</a:t>
            </a:r>
            <a:r>
              <a:rPr lang="en-US" sz="1200" dirty="0"/>
              <a:t>, dan </a:t>
            </a:r>
            <a:r>
              <a:rPr lang="en-US" sz="1200" dirty="0" err="1"/>
              <a:t>mengimplementasi</a:t>
            </a:r>
            <a:r>
              <a:rPr lang="en-US" sz="1200" dirty="0"/>
              <a:t> model machine learning </a:t>
            </a:r>
            <a:r>
              <a:rPr lang="en-US" sz="1200" dirty="0" err="1"/>
              <a:t>klasifikasi</a:t>
            </a:r>
            <a:r>
              <a:rPr lang="en-US" sz="1200" dirty="0"/>
              <a:t>, yang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memprediksi</a:t>
            </a:r>
            <a:r>
              <a:rPr lang="en-US" sz="1200" dirty="0"/>
              <a:t> </a:t>
            </a:r>
            <a:r>
              <a:rPr lang="en-US" sz="1200" dirty="0" err="1"/>
              <a:t>apakah</a:t>
            </a:r>
            <a:r>
              <a:rPr lang="en-US" sz="1200" dirty="0"/>
              <a:t> </a:t>
            </a:r>
            <a:r>
              <a:rPr lang="en-US" sz="1200" dirty="0" err="1"/>
              <a:t>suatu</a:t>
            </a:r>
            <a:r>
              <a:rPr lang="en-US" sz="1200" dirty="0"/>
              <a:t> </a:t>
            </a:r>
            <a:r>
              <a:rPr lang="en-US" sz="1200" dirty="0" err="1"/>
              <a:t>peminjaman</a:t>
            </a:r>
            <a:r>
              <a:rPr lang="en-US" sz="1200" dirty="0"/>
              <a:t> yang </a:t>
            </a:r>
            <a:r>
              <a:rPr lang="en-US" sz="1200" dirty="0" err="1"/>
              <a:t>diajukan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lunas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macet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381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Ok </a:t>
            </a:r>
            <a:r>
              <a:rPr lang="en-ID" dirty="0" err="1"/>
              <a:t>jadi</a:t>
            </a:r>
            <a:r>
              <a:rPr lang="en-ID" dirty="0"/>
              <a:t> </a:t>
            </a:r>
            <a:r>
              <a:rPr lang="en-ID" dirty="0" err="1"/>
              <a:t>pertanyaan</a:t>
            </a:r>
            <a:r>
              <a:rPr lang="en-ID" dirty="0"/>
              <a:t> yang </a:t>
            </a:r>
            <a:r>
              <a:rPr lang="en-ID" dirty="0" err="1"/>
              <a:t>pertama</a:t>
            </a:r>
            <a:r>
              <a:rPr lang="en-ID" dirty="0"/>
              <a:t>,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sih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metodologi</a:t>
            </a:r>
            <a:r>
              <a:rPr lang="en-ID" dirty="0"/>
              <a:t>?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6060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Sekarang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kita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masuk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ke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tahap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ketiga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,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yaitu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tahap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menentukan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data requirements,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atau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data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dibutuhkan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.</a:t>
            </a:r>
          </a:p>
          <a:p>
            <a:pPr algn="l"/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Pendekatan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analitik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dipilih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menentukan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kebutuhan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datanya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2657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/>
              <a:t>Secara</a:t>
            </a:r>
            <a:r>
              <a:rPr lang="en-ID" sz="2800" dirty="0"/>
              <a:t> </a:t>
            </a:r>
            <a:r>
              <a:rPr lang="en-ID" sz="2800" dirty="0" err="1"/>
              <a:t>khusus</a:t>
            </a:r>
            <a:r>
              <a:rPr lang="en-ID" sz="2800" dirty="0"/>
              <a:t>, </a:t>
            </a:r>
            <a:r>
              <a:rPr lang="en-ID" sz="2800" dirty="0" err="1"/>
              <a:t>metode</a:t>
            </a:r>
            <a:r>
              <a:rPr lang="en-ID" sz="2800" dirty="0"/>
              <a:t> </a:t>
            </a:r>
            <a:r>
              <a:rPr lang="en-ID" sz="2800" dirty="0" err="1"/>
              <a:t>analitik</a:t>
            </a:r>
            <a:r>
              <a:rPr lang="en-ID" sz="2800" dirty="0"/>
              <a:t> yang </a:t>
            </a:r>
            <a:r>
              <a:rPr lang="en-ID" sz="2800" dirty="0" err="1"/>
              <a:t>akan</a:t>
            </a:r>
            <a:r>
              <a:rPr lang="en-ID" sz="2800" dirty="0"/>
              <a:t>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memerlukan</a:t>
            </a:r>
            <a:r>
              <a:rPr lang="en-ID" sz="2800" dirty="0"/>
              <a:t> </a:t>
            </a:r>
            <a:r>
              <a:rPr lang="en-ID" sz="2800" dirty="0" err="1"/>
              <a:t>konten</a:t>
            </a:r>
            <a:r>
              <a:rPr lang="en-ID" sz="2800" dirty="0"/>
              <a:t>, format, dan </a:t>
            </a:r>
            <a:r>
              <a:rPr lang="en-ID" sz="2800" dirty="0" err="1"/>
              <a:t>representasi</a:t>
            </a:r>
            <a:r>
              <a:rPr lang="en-ID" sz="2800" dirty="0"/>
              <a:t> data </a:t>
            </a:r>
            <a:r>
              <a:rPr lang="en-ID" sz="2800" dirty="0" err="1"/>
              <a:t>tertentu</a:t>
            </a:r>
            <a:r>
              <a:rPr lang="en-ID" sz="2800" dirty="0"/>
              <a:t>, yang </a:t>
            </a:r>
            <a:r>
              <a:rPr lang="en-ID" sz="2800" dirty="0" err="1"/>
              <a:t>dipandu</a:t>
            </a:r>
            <a:r>
              <a:rPr lang="en-ID" sz="2800" dirty="0"/>
              <a:t> oleh </a:t>
            </a:r>
            <a:r>
              <a:rPr lang="en-ID" sz="2800" dirty="0" err="1"/>
              <a:t>pengetahuan</a:t>
            </a:r>
            <a:r>
              <a:rPr lang="en-ID" sz="2800" dirty="0"/>
              <a:t> domain.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1638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/>
              <a:t>Jadi pada </a:t>
            </a:r>
            <a:r>
              <a:rPr lang="en-ID" sz="4000" dirty="0" err="1"/>
              <a:t>bagian</a:t>
            </a:r>
            <a:r>
              <a:rPr lang="en-ID" sz="4000" dirty="0"/>
              <a:t> </a:t>
            </a:r>
            <a:r>
              <a:rPr lang="en-ID" sz="4000" dirty="0" err="1"/>
              <a:t>ini</a:t>
            </a:r>
            <a:r>
              <a:rPr lang="en-ID" sz="4000" dirty="0"/>
              <a:t>, </a:t>
            </a:r>
            <a:r>
              <a:rPr lang="en-ID" sz="4000" dirty="0" err="1"/>
              <a:t>kita</a:t>
            </a:r>
            <a:r>
              <a:rPr lang="en-ID" sz="4000" dirty="0"/>
              <a:t> </a:t>
            </a:r>
            <a:r>
              <a:rPr lang="en-ID" sz="4000" dirty="0" err="1"/>
              <a:t>harus</a:t>
            </a:r>
            <a:r>
              <a:rPr lang="en-ID" sz="4000" dirty="0"/>
              <a:t> </a:t>
            </a:r>
            <a:r>
              <a:rPr lang="en-ID" sz="4000" dirty="0" err="1"/>
              <a:t>menentukan</a:t>
            </a:r>
            <a:r>
              <a:rPr lang="en-ID" sz="4000" dirty="0"/>
              <a:t> data </a:t>
            </a:r>
            <a:r>
              <a:rPr lang="en-ID" sz="4000" dirty="0" err="1"/>
              <a:t>apa</a:t>
            </a:r>
            <a:r>
              <a:rPr lang="en-ID" sz="4000" dirty="0"/>
              <a:t> yang </a:t>
            </a:r>
            <a:r>
              <a:rPr lang="en-ID" sz="4000" dirty="0" err="1"/>
              <a:t>kita</a:t>
            </a:r>
            <a:r>
              <a:rPr lang="en-ID" sz="4000" dirty="0"/>
              <a:t> </a:t>
            </a:r>
            <a:r>
              <a:rPr lang="en-ID" sz="4000" dirty="0" err="1"/>
              <a:t>perlukan</a:t>
            </a:r>
            <a:r>
              <a:rPr lang="en-ID" sz="4000" dirty="0"/>
              <a:t>, dan format data yang ideal </a:t>
            </a:r>
            <a:r>
              <a:rPr lang="en-ID" sz="4000" dirty="0" err="1"/>
              <a:t>untuk</a:t>
            </a:r>
            <a:r>
              <a:rPr lang="en-ID" sz="4000" dirty="0"/>
              <a:t> </a:t>
            </a:r>
            <a:r>
              <a:rPr lang="en-ID" sz="4000" dirty="0" err="1"/>
              <a:t>kebutuhan</a:t>
            </a:r>
            <a:r>
              <a:rPr lang="en-ID" sz="4000" dirty="0"/>
              <a:t> yang </a:t>
            </a:r>
            <a:r>
              <a:rPr lang="en-ID" sz="4000" dirty="0" err="1"/>
              <a:t>sudah</a:t>
            </a:r>
            <a:r>
              <a:rPr lang="en-ID" sz="4000" dirty="0"/>
              <a:t> </a:t>
            </a:r>
            <a:r>
              <a:rPr lang="en-ID" sz="4000" dirty="0" err="1"/>
              <a:t>ditentukan</a:t>
            </a:r>
            <a:r>
              <a:rPr lang="en-ID" sz="4000" dirty="0"/>
              <a:t> di </a:t>
            </a:r>
            <a:r>
              <a:rPr lang="en-ID" sz="4000" dirty="0" err="1"/>
              <a:t>bagian</a:t>
            </a:r>
            <a:r>
              <a:rPr lang="en-ID" sz="4000" dirty="0"/>
              <a:t> Analytic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6544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1275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Karena analytic approach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diambil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adalah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membuat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model machine learning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klasifikasi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,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dimana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nanti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implementasinya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adalah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setiap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ada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ajuan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peminjaman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, data2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dari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pengajuan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peminjaman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tersebut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sudah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ditentukan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dibaca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oleh</a:t>
            </a:r>
          </a:p>
          <a:p>
            <a:pPr algn="l"/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model machine learning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sudah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dibuat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, dan model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tersebut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memberikan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prediksi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apakah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peminjam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ini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melunasi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hutangnya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atau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tidak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7551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Jadi data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diperlukan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adalah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data history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peminjaman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sudah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pernah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terjadi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selama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ini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,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baik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lunas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maupun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tidak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, dan data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tersebut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harus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dijadikan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1 table,</a:t>
            </a:r>
          </a:p>
          <a:p>
            <a:pPr algn="l"/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dimana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setiap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barisnya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adalah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data 1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peminjaman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pernah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terjadi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beserta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hasil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akhirnya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yaitu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apakah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lunas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atau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tidak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.</a:t>
            </a:r>
          </a:p>
          <a:p>
            <a:pPr algn="l"/>
            <a:endParaRPr lang="en-ID" sz="1800" b="0" i="0" u="none" strike="noStrike" baseline="0" dirty="0">
              <a:solidFill>
                <a:srgbClr val="333333"/>
              </a:solidFill>
              <a:latin typeface="CircularStd-Mediu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Dan data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harus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digital dan </a:t>
            </a:r>
            <a:r>
              <a:rPr lang="en-US" sz="1200" dirty="0" err="1"/>
              <a:t>siap</a:t>
            </a:r>
            <a:r>
              <a:rPr lang="en-US" sz="1200" dirty="0"/>
              <a:t> </a:t>
            </a:r>
            <a:r>
              <a:rPr lang="en-US" sz="1200" dirty="0" err="1"/>
              <a:t>dipakai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membuat</a:t>
            </a:r>
            <a:r>
              <a:rPr lang="en-US" sz="1200" dirty="0"/>
              <a:t> model machine learning yang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ditentukan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algn="l"/>
            <a:r>
              <a:rPr lang="en-US" sz="1800" b="0" i="0" u="none" strike="noStrike" baseline="0" dirty="0">
                <a:solidFill>
                  <a:srgbClr val="333333"/>
                </a:solidFill>
                <a:latin typeface="CircularStd-Medium"/>
              </a:rPr>
              <a:t>Table </a:t>
            </a:r>
            <a:r>
              <a:rPr lang="en-US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Ini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US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merupakan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US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perkiraan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US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contoh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US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bentuk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data yang </a:t>
            </a:r>
            <a:r>
              <a:rPr lang="en-US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diperlukan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US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untuk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US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membuat</a:t>
            </a:r>
            <a:r>
              <a:rPr lang="en-US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model machine learning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klasifikasi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sudah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ditentukan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dibagian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Analytic Approach.</a:t>
            </a:r>
          </a:p>
          <a:p>
            <a:pPr algn="l"/>
            <a:endParaRPr lang="en-ID" sz="1800" b="0" i="0" u="none" strike="noStrike" baseline="0" dirty="0">
              <a:solidFill>
                <a:srgbClr val="333333"/>
              </a:solidFill>
              <a:latin typeface="CircularStd-Medium"/>
            </a:endParaRPr>
          </a:p>
          <a:p>
            <a:pPr algn="l"/>
            <a:r>
              <a:rPr lang="sv-SE" sz="1800" b="0" i="0" u="none" strike="noStrike" baseline="0" dirty="0">
                <a:solidFill>
                  <a:srgbClr val="333333"/>
                </a:solidFill>
                <a:latin typeface="CircularStd-Medium"/>
              </a:rPr>
              <a:t>Detail penjelasan dan praktik untuk kasus ini akan diajarkan di Modul ke 3.</a:t>
            </a:r>
            <a:endParaRPr lang="en-US" sz="1200" dirty="0"/>
          </a:p>
          <a:p>
            <a:pPr algn="l"/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4266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D" sz="2800" dirty="0" err="1"/>
              <a:t>Sekarang</a:t>
            </a:r>
            <a:r>
              <a:rPr lang="en-ID" sz="2800" dirty="0"/>
              <a:t> </a:t>
            </a:r>
            <a:r>
              <a:rPr lang="en-ID" sz="2800" dirty="0" err="1"/>
              <a:t>kita</a:t>
            </a:r>
            <a:r>
              <a:rPr lang="en-ID" sz="2800" dirty="0"/>
              <a:t> </a:t>
            </a:r>
            <a:r>
              <a:rPr lang="en-ID" sz="2800" dirty="0" err="1"/>
              <a:t>masuk</a:t>
            </a:r>
            <a:r>
              <a:rPr lang="en-ID" sz="2800" dirty="0"/>
              <a:t> </a:t>
            </a:r>
            <a:r>
              <a:rPr lang="en-ID" sz="2800" dirty="0" err="1"/>
              <a:t>ke</a:t>
            </a:r>
            <a:r>
              <a:rPr lang="en-ID" sz="2800" dirty="0"/>
              <a:t> </a:t>
            </a:r>
            <a:r>
              <a:rPr lang="en-ID" sz="2800" dirty="0" err="1"/>
              <a:t>tahap</a:t>
            </a:r>
            <a:r>
              <a:rPr lang="en-ID" sz="2800" dirty="0"/>
              <a:t> </a:t>
            </a:r>
            <a:r>
              <a:rPr lang="en-ID" sz="2800" dirty="0" err="1"/>
              <a:t>keempat</a:t>
            </a:r>
            <a:r>
              <a:rPr lang="en-ID" sz="2800" dirty="0"/>
              <a:t>, </a:t>
            </a:r>
            <a:r>
              <a:rPr lang="en-ID" sz="2800" dirty="0" err="1"/>
              <a:t>yaitu</a:t>
            </a:r>
            <a:r>
              <a:rPr lang="en-ID" sz="2800" dirty="0"/>
              <a:t> </a:t>
            </a:r>
            <a:r>
              <a:rPr lang="en-ID" sz="2800" dirty="0" err="1"/>
              <a:t>tahap</a:t>
            </a:r>
            <a:r>
              <a:rPr lang="en-ID" sz="2800" dirty="0"/>
              <a:t> </a:t>
            </a:r>
            <a:r>
              <a:rPr lang="en-ID" sz="2800" dirty="0" err="1"/>
              <a:t>melakukan</a:t>
            </a:r>
            <a:r>
              <a:rPr lang="en-ID" sz="2800" dirty="0"/>
              <a:t> data collection,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pengumpulan</a:t>
            </a:r>
            <a:r>
              <a:rPr lang="en-ID" sz="2800" dirty="0"/>
              <a:t>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2414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/>
              <a:t>Pada </a:t>
            </a:r>
            <a:r>
              <a:rPr lang="en-ID" sz="4000" dirty="0" err="1"/>
              <a:t>tahap</a:t>
            </a:r>
            <a:r>
              <a:rPr lang="en-ID" sz="4000" dirty="0"/>
              <a:t> </a:t>
            </a:r>
            <a:r>
              <a:rPr lang="en-ID" sz="4000" dirty="0" err="1"/>
              <a:t>awal</a:t>
            </a:r>
            <a:r>
              <a:rPr lang="en-ID" sz="4000" dirty="0"/>
              <a:t> </a:t>
            </a:r>
            <a:r>
              <a:rPr lang="en-ID" sz="4000" dirty="0" err="1"/>
              <a:t>pengumpulan</a:t>
            </a:r>
            <a:r>
              <a:rPr lang="en-ID" sz="4000" dirty="0"/>
              <a:t> data, data scientist </a:t>
            </a:r>
            <a:r>
              <a:rPr lang="en-ID" sz="4000" dirty="0" err="1"/>
              <a:t>mengidentifikasi</a:t>
            </a:r>
            <a:r>
              <a:rPr lang="en-ID" sz="4000" dirty="0"/>
              <a:t> dan </a:t>
            </a:r>
            <a:r>
              <a:rPr lang="en-ID" sz="4000" dirty="0" err="1"/>
              <a:t>mengumpulkan</a:t>
            </a:r>
            <a:r>
              <a:rPr lang="en-ID" sz="4000" dirty="0"/>
              <a:t> </a:t>
            </a:r>
            <a:r>
              <a:rPr lang="en-ID" sz="4000" dirty="0" err="1"/>
              <a:t>sumber</a:t>
            </a:r>
            <a:r>
              <a:rPr lang="en-ID" sz="4000" dirty="0"/>
              <a:t> </a:t>
            </a:r>
            <a:r>
              <a:rPr lang="en-ID" sz="4000" dirty="0" err="1"/>
              <a:t>daya</a:t>
            </a:r>
            <a:r>
              <a:rPr lang="en-ID" sz="4000" dirty="0"/>
              <a:t> data yang </a:t>
            </a:r>
            <a:r>
              <a:rPr lang="en-ID" sz="4000" dirty="0" err="1"/>
              <a:t>tersedia</a:t>
            </a:r>
            <a:r>
              <a:rPr lang="en-ID" sz="4000" dirty="0"/>
              <a:t> — </a:t>
            </a:r>
            <a:r>
              <a:rPr lang="en-ID" sz="4000" dirty="0" err="1"/>
              <a:t>baik</a:t>
            </a:r>
            <a:r>
              <a:rPr lang="en-ID" sz="4000" dirty="0"/>
              <a:t> </a:t>
            </a:r>
            <a:r>
              <a:rPr lang="en-ID" sz="4000" dirty="0" err="1"/>
              <a:t>itu</a:t>
            </a:r>
            <a:r>
              <a:rPr lang="en-ID" sz="4000" dirty="0"/>
              <a:t> </a:t>
            </a:r>
            <a:r>
              <a:rPr lang="en-ID" sz="4000" dirty="0" err="1"/>
              <a:t>terstruktur</a:t>
            </a:r>
            <a:r>
              <a:rPr lang="en-ID" sz="4000" dirty="0"/>
              <a:t>, </a:t>
            </a:r>
            <a:r>
              <a:rPr lang="en-ID" sz="4000" dirty="0" err="1"/>
              <a:t>tidak</a:t>
            </a:r>
            <a:r>
              <a:rPr lang="en-ID" sz="4000" dirty="0"/>
              <a:t> </a:t>
            </a:r>
            <a:r>
              <a:rPr lang="en-ID" sz="4000" dirty="0" err="1"/>
              <a:t>terstruktur</a:t>
            </a:r>
            <a:r>
              <a:rPr lang="en-ID" sz="4000" dirty="0"/>
              <a:t>, dan semi-</a:t>
            </a:r>
            <a:r>
              <a:rPr lang="en-ID" sz="4000" dirty="0" err="1"/>
              <a:t>terstruktur</a:t>
            </a:r>
            <a:r>
              <a:rPr lang="en-ID" sz="4000" dirty="0"/>
              <a:t> — yang </a:t>
            </a:r>
            <a:r>
              <a:rPr lang="en-ID" sz="4000" dirty="0" err="1"/>
              <a:t>relevan</a:t>
            </a:r>
            <a:r>
              <a:rPr lang="en-ID" sz="4000" dirty="0"/>
              <a:t> </a:t>
            </a:r>
            <a:r>
              <a:rPr lang="en-ID" sz="4000" dirty="0" err="1"/>
              <a:t>dengan</a:t>
            </a:r>
            <a:r>
              <a:rPr lang="en-ID" sz="4000" dirty="0"/>
              <a:t> domain </a:t>
            </a:r>
            <a:r>
              <a:rPr lang="en-ID" sz="4000" dirty="0" err="1"/>
              <a:t>masalahnya</a:t>
            </a:r>
            <a:r>
              <a:rPr lang="en-ID" sz="4000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4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 err="1"/>
              <a:t>Biasanya</a:t>
            </a:r>
            <a:r>
              <a:rPr lang="en-ID" sz="4000" dirty="0"/>
              <a:t>, </a:t>
            </a:r>
            <a:r>
              <a:rPr lang="en-ID" sz="4000" dirty="0" err="1"/>
              <a:t>kita</a:t>
            </a:r>
            <a:r>
              <a:rPr lang="en-ID" sz="4000" dirty="0"/>
              <a:t> </a:t>
            </a:r>
            <a:r>
              <a:rPr lang="en-ID" sz="4000" dirty="0" err="1"/>
              <a:t>harus</a:t>
            </a:r>
            <a:r>
              <a:rPr lang="en-ID" sz="4000" dirty="0"/>
              <a:t> </a:t>
            </a:r>
            <a:r>
              <a:rPr lang="en-ID" sz="4000" dirty="0" err="1"/>
              <a:t>memilih</a:t>
            </a:r>
            <a:r>
              <a:rPr lang="en-ID" sz="4000" dirty="0"/>
              <a:t> </a:t>
            </a:r>
            <a:r>
              <a:rPr lang="en-ID" sz="4000" dirty="0" err="1"/>
              <a:t>apakah</a:t>
            </a:r>
            <a:r>
              <a:rPr lang="en-ID" sz="4000" dirty="0"/>
              <a:t> </a:t>
            </a:r>
            <a:r>
              <a:rPr lang="en-ID" sz="4000" dirty="0" err="1"/>
              <a:t>akan</a:t>
            </a:r>
            <a:r>
              <a:rPr lang="en-ID" sz="4000" dirty="0"/>
              <a:t> </a:t>
            </a:r>
            <a:r>
              <a:rPr lang="en-ID" sz="4000" dirty="0" err="1"/>
              <a:t>melakukan</a:t>
            </a:r>
            <a:r>
              <a:rPr lang="en-ID" sz="4000" dirty="0"/>
              <a:t> </a:t>
            </a:r>
            <a:r>
              <a:rPr lang="en-ID" sz="4000" dirty="0" err="1"/>
              <a:t>investasi</a:t>
            </a:r>
            <a:r>
              <a:rPr lang="en-ID" sz="4000" dirty="0"/>
              <a:t> </a:t>
            </a:r>
            <a:r>
              <a:rPr lang="en-ID" sz="4000" dirty="0" err="1"/>
              <a:t>tambahan</a:t>
            </a:r>
            <a:r>
              <a:rPr lang="en-ID" sz="4000" dirty="0"/>
              <a:t> </a:t>
            </a:r>
            <a:r>
              <a:rPr lang="en-ID" sz="4000" dirty="0" err="1"/>
              <a:t>untuk</a:t>
            </a:r>
            <a:r>
              <a:rPr lang="en-ID" sz="4000" dirty="0"/>
              <a:t> </a:t>
            </a:r>
            <a:r>
              <a:rPr lang="en-ID" sz="4000" dirty="0" err="1"/>
              <a:t>mendapatkan</a:t>
            </a:r>
            <a:r>
              <a:rPr lang="en-ID" sz="4000" dirty="0"/>
              <a:t> </a:t>
            </a:r>
            <a:r>
              <a:rPr lang="en-ID" sz="4000" dirty="0" err="1"/>
              <a:t>elemen</a:t>
            </a:r>
            <a:r>
              <a:rPr lang="en-ID" sz="4000" dirty="0"/>
              <a:t> data yang </a:t>
            </a:r>
            <a:r>
              <a:rPr lang="en-ID" sz="4000" dirty="0" err="1"/>
              <a:t>kurang</a:t>
            </a:r>
            <a:r>
              <a:rPr lang="en-ID" sz="4000" dirty="0"/>
              <a:t> </a:t>
            </a:r>
            <a:r>
              <a:rPr lang="en-ID" sz="4000" dirty="0" err="1"/>
              <a:t>dapat</a:t>
            </a:r>
            <a:r>
              <a:rPr lang="en-ID" sz="4000" dirty="0"/>
              <a:t> </a:t>
            </a:r>
            <a:r>
              <a:rPr lang="en-ID" sz="4000" dirty="0" err="1"/>
              <a:t>diakses</a:t>
            </a:r>
            <a:r>
              <a:rPr lang="en-ID" sz="4000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4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 err="1"/>
              <a:t>Mungkin</a:t>
            </a:r>
            <a:r>
              <a:rPr lang="en-ID" sz="4000" dirty="0"/>
              <a:t> yang </a:t>
            </a:r>
            <a:r>
              <a:rPr lang="en-ID" sz="4000" dirty="0" err="1"/>
              <a:t>terbaik</a:t>
            </a:r>
            <a:r>
              <a:rPr lang="en-ID" sz="4000" dirty="0"/>
              <a:t> </a:t>
            </a:r>
            <a:r>
              <a:rPr lang="en-ID" sz="4000" dirty="0" err="1"/>
              <a:t>adalah</a:t>
            </a:r>
            <a:r>
              <a:rPr lang="en-ID" sz="4000" dirty="0"/>
              <a:t> </a:t>
            </a:r>
            <a:r>
              <a:rPr lang="en-ID" sz="4000" dirty="0" err="1"/>
              <a:t>menunda</a:t>
            </a:r>
            <a:r>
              <a:rPr lang="en-ID" sz="4000" dirty="0"/>
              <a:t> </a:t>
            </a:r>
            <a:r>
              <a:rPr lang="en-ID" sz="4000" dirty="0" err="1"/>
              <a:t>keputusan</a:t>
            </a:r>
            <a:r>
              <a:rPr lang="en-ID" sz="4000" dirty="0"/>
              <a:t> </a:t>
            </a:r>
            <a:r>
              <a:rPr lang="en-ID" sz="4000" dirty="0" err="1"/>
              <a:t>investasi</a:t>
            </a:r>
            <a:r>
              <a:rPr lang="en-ID" sz="4000" dirty="0"/>
              <a:t> </a:t>
            </a:r>
            <a:r>
              <a:rPr lang="en-ID" sz="4000" dirty="0" err="1"/>
              <a:t>sampai</a:t>
            </a:r>
            <a:r>
              <a:rPr lang="en-ID" sz="4000" dirty="0"/>
              <a:t> </a:t>
            </a:r>
            <a:r>
              <a:rPr lang="en-ID" sz="4000" dirty="0" err="1"/>
              <a:t>lebih</a:t>
            </a:r>
            <a:r>
              <a:rPr lang="en-ID" sz="4000" dirty="0"/>
              <a:t> </a:t>
            </a:r>
            <a:r>
              <a:rPr lang="en-ID" sz="4000" dirty="0" err="1"/>
              <a:t>banyak</a:t>
            </a:r>
            <a:r>
              <a:rPr lang="en-ID" sz="4000" dirty="0"/>
              <a:t> yang </a:t>
            </a:r>
            <a:r>
              <a:rPr lang="en-ID" sz="4000" dirty="0" err="1"/>
              <a:t>diketahui</a:t>
            </a:r>
            <a:r>
              <a:rPr lang="en-ID" sz="4000" dirty="0"/>
              <a:t> </a:t>
            </a:r>
            <a:r>
              <a:rPr lang="en-ID" sz="4000" dirty="0" err="1"/>
              <a:t>tentang</a:t>
            </a:r>
            <a:r>
              <a:rPr lang="en-ID" sz="4000" dirty="0"/>
              <a:t> data dan </a:t>
            </a:r>
            <a:r>
              <a:rPr lang="en-ID" sz="4000" dirty="0" err="1"/>
              <a:t>modelnya</a:t>
            </a:r>
            <a:r>
              <a:rPr lang="en-ID" sz="4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7851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 dirty="0"/>
              <a:t>Jika </a:t>
            </a:r>
            <a:r>
              <a:rPr lang="en-ID" sz="5400" dirty="0" err="1"/>
              <a:t>ada</a:t>
            </a:r>
            <a:r>
              <a:rPr lang="en-ID" sz="5400" dirty="0"/>
              <a:t> </a:t>
            </a:r>
            <a:r>
              <a:rPr lang="en-ID" sz="5400" dirty="0" err="1"/>
              <a:t>celah</a:t>
            </a:r>
            <a:r>
              <a:rPr lang="en-ID" sz="5400" dirty="0"/>
              <a:t> </a:t>
            </a:r>
            <a:r>
              <a:rPr lang="en-ID" sz="5400" dirty="0" err="1"/>
              <a:t>dalam</a:t>
            </a:r>
            <a:r>
              <a:rPr lang="en-ID" sz="5400" dirty="0"/>
              <a:t> </a:t>
            </a:r>
            <a:r>
              <a:rPr lang="en-ID" sz="5400" dirty="0" err="1"/>
              <a:t>pengumpulan</a:t>
            </a:r>
            <a:r>
              <a:rPr lang="en-ID" sz="5400" dirty="0"/>
              <a:t> data, data scientist </a:t>
            </a:r>
            <a:r>
              <a:rPr lang="en-ID" sz="5400" dirty="0" err="1"/>
              <a:t>mungkin</a:t>
            </a:r>
            <a:r>
              <a:rPr lang="en-ID" sz="5400" dirty="0"/>
              <a:t> </a:t>
            </a:r>
            <a:r>
              <a:rPr lang="en-ID" sz="5400" dirty="0" err="1"/>
              <a:t>harus</a:t>
            </a:r>
            <a:r>
              <a:rPr lang="en-ID" sz="5400" dirty="0"/>
              <a:t> </a:t>
            </a:r>
            <a:r>
              <a:rPr lang="en-ID" sz="5400" dirty="0" err="1"/>
              <a:t>merevisi</a:t>
            </a:r>
            <a:r>
              <a:rPr lang="en-ID" sz="5400" dirty="0"/>
              <a:t> </a:t>
            </a:r>
            <a:r>
              <a:rPr lang="en-ID" sz="5400" dirty="0" err="1"/>
              <a:t>persyaratan</a:t>
            </a:r>
            <a:r>
              <a:rPr lang="en-ID" sz="5400" dirty="0"/>
              <a:t> data yang </a:t>
            </a:r>
            <a:r>
              <a:rPr lang="en-ID" sz="5400" dirty="0" err="1"/>
              <a:t>sesuai</a:t>
            </a:r>
            <a:r>
              <a:rPr lang="en-ID" sz="5400" dirty="0"/>
              <a:t> dan </a:t>
            </a:r>
            <a:r>
              <a:rPr lang="en-ID" sz="5400" dirty="0" err="1"/>
              <a:t>mengumpulkan</a:t>
            </a:r>
            <a:r>
              <a:rPr lang="en-ID" sz="5400" dirty="0"/>
              <a:t> data </a:t>
            </a:r>
            <a:r>
              <a:rPr lang="en-ID" sz="5400" dirty="0" err="1"/>
              <a:t>baru</a:t>
            </a:r>
            <a:r>
              <a:rPr lang="en-ID" sz="5400" dirty="0"/>
              <a:t> </a:t>
            </a:r>
            <a:r>
              <a:rPr lang="en-ID" sz="5400" dirty="0" err="1"/>
              <a:t>atau</a:t>
            </a:r>
            <a:r>
              <a:rPr lang="en-ID" sz="5400" dirty="0"/>
              <a:t> </a:t>
            </a:r>
            <a:r>
              <a:rPr lang="en-ID" sz="5400" dirty="0" err="1"/>
              <a:t>lebih</a:t>
            </a:r>
            <a:r>
              <a:rPr lang="en-ID" sz="5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9067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200" dirty="0" err="1"/>
              <a:t>Meskipun</a:t>
            </a:r>
            <a:r>
              <a:rPr lang="en-ID" sz="7200" dirty="0"/>
              <a:t> </a:t>
            </a:r>
            <a:r>
              <a:rPr lang="en-ID" sz="7200" dirty="0" err="1"/>
              <a:t>pengambilan</a:t>
            </a:r>
            <a:r>
              <a:rPr lang="en-ID" sz="7200" dirty="0"/>
              <a:t> </a:t>
            </a:r>
            <a:r>
              <a:rPr lang="en-ID" sz="7200" dirty="0" err="1"/>
              <a:t>sampel</a:t>
            </a:r>
            <a:r>
              <a:rPr lang="en-ID" sz="7200" dirty="0"/>
              <a:t> dan subset data </a:t>
            </a:r>
            <a:r>
              <a:rPr lang="en-ID" sz="7200" dirty="0" err="1"/>
              <a:t>masih</a:t>
            </a:r>
            <a:r>
              <a:rPr lang="en-ID" sz="7200" dirty="0"/>
              <a:t> </a:t>
            </a:r>
            <a:r>
              <a:rPr lang="en-ID" sz="7200" dirty="0" err="1"/>
              <a:t>penting</a:t>
            </a:r>
            <a:r>
              <a:rPr lang="en-ID" sz="7200" dirty="0"/>
              <a:t>, platform </a:t>
            </a:r>
            <a:r>
              <a:rPr lang="en-ID" sz="7200" dirty="0" err="1"/>
              <a:t>berkinerja</a:t>
            </a:r>
            <a:r>
              <a:rPr lang="en-ID" sz="7200" dirty="0"/>
              <a:t> </a:t>
            </a:r>
            <a:r>
              <a:rPr lang="en-ID" sz="7200" dirty="0" err="1"/>
              <a:t>tinggi</a:t>
            </a:r>
            <a:r>
              <a:rPr lang="en-ID" sz="7200" dirty="0"/>
              <a:t> dan </a:t>
            </a:r>
            <a:r>
              <a:rPr lang="en-ID" sz="7200" dirty="0" err="1"/>
              <a:t>fungsi</a:t>
            </a:r>
            <a:r>
              <a:rPr lang="en-ID" sz="7200" dirty="0"/>
              <a:t> </a:t>
            </a:r>
            <a:r>
              <a:rPr lang="en-ID" sz="7200" dirty="0" err="1"/>
              <a:t>analitik</a:t>
            </a:r>
            <a:r>
              <a:rPr lang="en-ID" sz="7200" dirty="0"/>
              <a:t> </a:t>
            </a:r>
            <a:r>
              <a:rPr lang="en-ID" sz="7200" dirty="0" err="1"/>
              <a:t>dalam</a:t>
            </a:r>
            <a:r>
              <a:rPr lang="en-ID" sz="7200" dirty="0"/>
              <a:t> database </a:t>
            </a:r>
            <a:r>
              <a:rPr lang="en-ID" sz="7200" dirty="0" err="1"/>
              <a:t>saat</a:t>
            </a:r>
            <a:r>
              <a:rPr lang="en-ID" sz="7200" dirty="0"/>
              <a:t> </a:t>
            </a:r>
            <a:r>
              <a:rPr lang="en-ID" sz="7200" dirty="0" err="1"/>
              <a:t>ini</a:t>
            </a:r>
            <a:r>
              <a:rPr lang="en-ID" sz="7200" dirty="0"/>
              <a:t> </a:t>
            </a:r>
            <a:r>
              <a:rPr lang="en-ID" sz="7200" dirty="0" err="1"/>
              <a:t>memungkinkan</a:t>
            </a:r>
            <a:r>
              <a:rPr lang="en-ID" sz="7200" dirty="0"/>
              <a:t> data scientist </a:t>
            </a:r>
            <a:r>
              <a:rPr lang="en-ID" sz="7200" dirty="0" err="1"/>
              <a:t>menggunakan</a:t>
            </a:r>
            <a:r>
              <a:rPr lang="en-ID" sz="7200" dirty="0"/>
              <a:t> </a:t>
            </a:r>
            <a:r>
              <a:rPr lang="en-ID" sz="7200" dirty="0" err="1"/>
              <a:t>kumpulan</a:t>
            </a:r>
            <a:r>
              <a:rPr lang="en-ID" sz="7200" dirty="0"/>
              <a:t> data yang </a:t>
            </a:r>
            <a:r>
              <a:rPr lang="en-ID" sz="7200" dirty="0" err="1"/>
              <a:t>jauh</a:t>
            </a:r>
            <a:r>
              <a:rPr lang="en-ID" sz="7200" dirty="0"/>
              <a:t> </a:t>
            </a:r>
            <a:r>
              <a:rPr lang="en-ID" sz="7200" dirty="0" err="1"/>
              <a:t>lebih</a:t>
            </a:r>
            <a:r>
              <a:rPr lang="en-ID" sz="7200" dirty="0"/>
              <a:t> </a:t>
            </a:r>
            <a:r>
              <a:rPr lang="en-ID" sz="7200" dirty="0" err="1"/>
              <a:t>besar</a:t>
            </a:r>
            <a:r>
              <a:rPr lang="en-ID" sz="7200" dirty="0"/>
              <a:t> yang </a:t>
            </a:r>
            <a:r>
              <a:rPr lang="en-ID" sz="7200" dirty="0" err="1"/>
              <a:t>berisi</a:t>
            </a:r>
            <a:r>
              <a:rPr lang="en-ID" sz="7200" dirty="0"/>
              <a:t> </a:t>
            </a:r>
            <a:r>
              <a:rPr lang="en-ID" sz="7200" dirty="0" err="1"/>
              <a:t>banyak</a:t>
            </a:r>
            <a:r>
              <a:rPr lang="en-ID" sz="7200" dirty="0"/>
              <a:t> </a:t>
            </a:r>
            <a:r>
              <a:rPr lang="en-ID" sz="7200" dirty="0" err="1"/>
              <a:t>atau</a:t>
            </a:r>
            <a:r>
              <a:rPr lang="en-ID" sz="7200" dirty="0"/>
              <a:t> </a:t>
            </a:r>
            <a:r>
              <a:rPr lang="en-ID" sz="7200" dirty="0" err="1"/>
              <a:t>bahkan</a:t>
            </a:r>
            <a:r>
              <a:rPr lang="en-ID" sz="7200" dirty="0"/>
              <a:t> </a:t>
            </a:r>
            <a:r>
              <a:rPr lang="en-ID" sz="7200" dirty="0" err="1"/>
              <a:t>semua</a:t>
            </a:r>
            <a:r>
              <a:rPr lang="en-ID" sz="7200" dirty="0"/>
              <a:t> data yang </a:t>
            </a:r>
            <a:r>
              <a:rPr lang="en-ID" sz="7200" dirty="0" err="1"/>
              <a:t>tersedia</a:t>
            </a:r>
            <a:r>
              <a:rPr lang="en-ID" sz="7200" dirty="0"/>
              <a:t>. </a:t>
            </a:r>
            <a:r>
              <a:rPr lang="en-ID" sz="7200" dirty="0" err="1"/>
              <a:t>Dengan</a:t>
            </a:r>
            <a:r>
              <a:rPr lang="en-ID" sz="7200" dirty="0"/>
              <a:t> </a:t>
            </a:r>
            <a:r>
              <a:rPr lang="en-ID" sz="7200" dirty="0" err="1"/>
              <a:t>menggabungkan</a:t>
            </a:r>
            <a:r>
              <a:rPr lang="en-ID" sz="7200" dirty="0"/>
              <a:t> </a:t>
            </a:r>
            <a:r>
              <a:rPr lang="en-ID" sz="7200" dirty="0" err="1"/>
              <a:t>lebih</a:t>
            </a:r>
            <a:r>
              <a:rPr lang="en-ID" sz="7200" dirty="0"/>
              <a:t> </a:t>
            </a:r>
            <a:r>
              <a:rPr lang="en-ID" sz="7200" dirty="0" err="1"/>
              <a:t>banyak</a:t>
            </a:r>
            <a:r>
              <a:rPr lang="en-ID" sz="7200" dirty="0"/>
              <a:t> data, model </a:t>
            </a:r>
            <a:r>
              <a:rPr lang="en-ID" sz="7200" dirty="0" err="1"/>
              <a:t>prediktif</a:t>
            </a:r>
            <a:r>
              <a:rPr lang="en-ID" sz="7200" dirty="0"/>
              <a:t> </a:t>
            </a:r>
            <a:r>
              <a:rPr lang="en-ID" sz="7200" dirty="0" err="1"/>
              <a:t>mungkin</a:t>
            </a:r>
            <a:r>
              <a:rPr lang="en-ID" sz="7200" dirty="0"/>
              <a:t> </a:t>
            </a:r>
            <a:r>
              <a:rPr lang="en-ID" sz="7200" dirty="0" err="1"/>
              <a:t>lebih</a:t>
            </a:r>
            <a:r>
              <a:rPr lang="en-ID" sz="7200" dirty="0"/>
              <a:t> </a:t>
            </a:r>
            <a:r>
              <a:rPr lang="en-ID" sz="7200" dirty="0" err="1"/>
              <a:t>mampu</a:t>
            </a:r>
            <a:r>
              <a:rPr lang="en-ID" sz="7200" dirty="0"/>
              <a:t> </a:t>
            </a:r>
            <a:r>
              <a:rPr lang="en-ID" sz="7200" dirty="0" err="1"/>
              <a:t>untuk</a:t>
            </a:r>
            <a:r>
              <a:rPr lang="en-ID" sz="7200" dirty="0"/>
              <a:t> </a:t>
            </a:r>
            <a:r>
              <a:rPr lang="en-ID" sz="7200" dirty="0" err="1"/>
              <a:t>merepresentasikan</a:t>
            </a:r>
            <a:r>
              <a:rPr lang="en-ID" sz="7200" dirty="0"/>
              <a:t> </a:t>
            </a:r>
            <a:r>
              <a:rPr lang="en-ID" sz="7200" dirty="0" err="1"/>
              <a:t>kejadian</a:t>
            </a:r>
            <a:r>
              <a:rPr lang="en-ID" sz="7200" dirty="0"/>
              <a:t> </a:t>
            </a:r>
            <a:r>
              <a:rPr lang="en-ID" sz="7200" dirty="0" err="1"/>
              <a:t>langka</a:t>
            </a:r>
            <a:r>
              <a:rPr lang="en-ID" sz="7200" dirty="0"/>
              <a:t> </a:t>
            </a:r>
            <a:r>
              <a:rPr lang="en-ID" sz="7200" dirty="0" err="1"/>
              <a:t>seperti</a:t>
            </a:r>
            <a:r>
              <a:rPr lang="en-ID" sz="7200" dirty="0"/>
              <a:t> </a:t>
            </a:r>
            <a:r>
              <a:rPr lang="en-ID" sz="7200" dirty="0" err="1"/>
              <a:t>insiden</a:t>
            </a:r>
            <a:r>
              <a:rPr lang="en-ID" sz="7200" dirty="0"/>
              <a:t> </a:t>
            </a:r>
            <a:r>
              <a:rPr lang="en-ID" sz="7200" dirty="0" err="1"/>
              <a:t>penyakit</a:t>
            </a:r>
            <a:r>
              <a:rPr lang="en-ID" sz="7200" dirty="0"/>
              <a:t> </a:t>
            </a:r>
            <a:r>
              <a:rPr lang="en-ID" sz="7200" dirty="0" err="1"/>
              <a:t>atau</a:t>
            </a:r>
            <a:r>
              <a:rPr lang="en-ID" sz="7200" dirty="0"/>
              <a:t> </a:t>
            </a:r>
            <a:r>
              <a:rPr lang="en-ID" sz="7200" dirty="0" err="1"/>
              <a:t>kegagalan</a:t>
            </a:r>
            <a:r>
              <a:rPr lang="en-ID" sz="7200" dirty="0"/>
              <a:t> </a:t>
            </a:r>
            <a:r>
              <a:rPr lang="en-ID" sz="7200" dirty="0" err="1"/>
              <a:t>sistem</a:t>
            </a:r>
            <a:r>
              <a:rPr lang="en-ID" sz="7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230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strategi </a:t>
            </a:r>
            <a:r>
              <a:rPr lang="en-ID" dirty="0" err="1"/>
              <a:t>umum</a:t>
            </a:r>
            <a:r>
              <a:rPr lang="en-ID" dirty="0"/>
              <a:t> yang </a:t>
            </a:r>
            <a:r>
              <a:rPr lang="en-ID" dirty="0" err="1"/>
              <a:t>memandu</a:t>
            </a:r>
            <a:r>
              <a:rPr lang="en-ID" dirty="0"/>
              <a:t> proses dan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domain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bergantung</a:t>
            </a:r>
            <a:r>
              <a:rPr lang="en-ID" dirty="0"/>
              <a:t> pada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, juga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seperangkat</a:t>
            </a:r>
            <a:r>
              <a:rPr lang="en-ID" dirty="0"/>
              <a:t> </a:t>
            </a:r>
            <a:r>
              <a:rPr lang="en-ID" dirty="0" err="1"/>
              <a:t>teknik</a:t>
            </a:r>
            <a:endParaRPr lang="en-ID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resep</a:t>
            </a:r>
            <a:r>
              <a:rPr lang="en-ID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Sebaliknya</a:t>
            </a:r>
            <a:r>
              <a:rPr lang="en-ID" dirty="0"/>
              <a:t>,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Data Scientist </a:t>
            </a: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melanjutkan</a:t>
            </a:r>
            <a:r>
              <a:rPr lang="en-ID" dirty="0"/>
              <a:t> </a:t>
            </a:r>
            <a:r>
              <a:rPr lang="en-ID" dirty="0" err="1"/>
              <a:t>projectnya</a:t>
            </a:r>
            <a:endParaRPr lang="en-ID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, proses, dan </a:t>
            </a:r>
            <a:r>
              <a:rPr lang="en-ID" dirty="0" err="1"/>
              <a:t>heuristik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pun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jawaban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4878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Yang </a:t>
            </a:r>
            <a:r>
              <a:rPr lang="en-US" sz="9600" dirty="0" err="1"/>
              <a:t>perlu</a:t>
            </a:r>
            <a:r>
              <a:rPr lang="en-US" sz="9600" dirty="0"/>
              <a:t> </a:t>
            </a:r>
            <a:r>
              <a:rPr lang="en-US" sz="9600" dirty="0" err="1"/>
              <a:t>dipikirkan</a:t>
            </a:r>
            <a:r>
              <a:rPr lang="en-US" sz="9600" dirty="0"/>
              <a:t> dan </a:t>
            </a:r>
            <a:r>
              <a:rPr lang="en-US" sz="9600" dirty="0" err="1"/>
              <a:t>dipertimbangkan</a:t>
            </a:r>
            <a:r>
              <a:rPr lang="en-US" sz="9600" dirty="0"/>
              <a:t> </a:t>
            </a:r>
            <a:r>
              <a:rPr lang="en-US" sz="9600" dirty="0" err="1"/>
              <a:t>dalam</a:t>
            </a:r>
            <a:r>
              <a:rPr lang="en-US" sz="9600" dirty="0"/>
              <a:t> proses </a:t>
            </a:r>
            <a:r>
              <a:rPr lang="en-US" sz="9600" dirty="0" err="1"/>
              <a:t>pengumpulan</a:t>
            </a:r>
            <a:r>
              <a:rPr lang="en-US" sz="9600" dirty="0"/>
              <a:t> data </a:t>
            </a:r>
            <a:r>
              <a:rPr lang="en-US" sz="9600" dirty="0" err="1"/>
              <a:t>adalah</a:t>
            </a:r>
            <a:r>
              <a:rPr lang="en-US" sz="9600" dirty="0"/>
              <a:t> 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9600" dirty="0" err="1"/>
              <a:t>Sumber</a:t>
            </a:r>
            <a:r>
              <a:rPr lang="en-US" sz="9600" dirty="0"/>
              <a:t> data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9600" dirty="0"/>
              <a:t>Lokasi data </a:t>
            </a:r>
            <a:r>
              <a:rPr lang="en-US" sz="9600" dirty="0" err="1"/>
              <a:t>disimpan</a:t>
            </a:r>
            <a:endParaRPr lang="en-US" sz="96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9600" dirty="0"/>
              <a:t>Format </a:t>
            </a:r>
            <a:r>
              <a:rPr lang="en-US" sz="9600" dirty="0" err="1"/>
              <a:t>dari</a:t>
            </a:r>
            <a:r>
              <a:rPr lang="en-US" sz="9600" dirty="0"/>
              <a:t> data yang </a:t>
            </a:r>
            <a:r>
              <a:rPr lang="en-US" sz="9600" dirty="0" err="1"/>
              <a:t>disimpan</a:t>
            </a:r>
            <a:endParaRPr lang="en-US" sz="96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9600" dirty="0" err="1"/>
              <a:t>Tipe</a:t>
            </a:r>
            <a:r>
              <a:rPr lang="en-US" sz="9600" dirty="0"/>
              <a:t> data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9600" dirty="0" err="1"/>
              <a:t>Metode</a:t>
            </a:r>
            <a:r>
              <a:rPr lang="en-US" sz="9600" dirty="0"/>
              <a:t> </a:t>
            </a:r>
            <a:r>
              <a:rPr lang="en-US" sz="9600" dirty="0" err="1"/>
              <a:t>mendapatkan</a:t>
            </a:r>
            <a:r>
              <a:rPr lang="en-US" sz="9600" dirty="0"/>
              <a:t> </a:t>
            </a:r>
            <a:r>
              <a:rPr lang="en-US" sz="9600" dirty="0" err="1"/>
              <a:t>datanya</a:t>
            </a:r>
            <a:endParaRPr lang="en-US" sz="96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9600" dirty="0"/>
              <a:t>Dan </a:t>
            </a:r>
            <a:r>
              <a:rPr lang="en-US" sz="9600" dirty="0" err="1"/>
              <a:t>Privasi</a:t>
            </a:r>
            <a:r>
              <a:rPr lang="en-US" sz="9600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9983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n-NO" sz="1800" b="0" i="0" u="none" strike="noStrike" baseline="0" dirty="0">
                <a:solidFill>
                  <a:srgbClr val="333333"/>
                </a:solidFill>
                <a:latin typeface="CircularStd-Medium"/>
              </a:rPr>
              <a:t>Yang pertama, sumber data yang dibutuhkan biasanya bisa dari Profil pengguna, kegiatan dan transaksi yang dilakukan pengguna, </a:t>
            </a:r>
            <a:r>
              <a:rPr lang="fi-FI" sz="1800" b="0" i="0" u="none" strike="noStrike" baseline="0" dirty="0">
                <a:solidFill>
                  <a:srgbClr val="333333"/>
                </a:solidFill>
                <a:latin typeface="CircularStd-Medium"/>
              </a:rPr>
              <a:t>sumber daya perusahaan, tren dan aktivitas dunia, dan lain-lain.</a:t>
            </a:r>
          </a:p>
          <a:p>
            <a:pPr algn="l"/>
            <a:endParaRPr lang="en-ID" sz="1800" b="0" i="0" u="none" strike="noStrike" baseline="0" dirty="0">
              <a:solidFill>
                <a:srgbClr val="333333"/>
              </a:solidFill>
              <a:latin typeface="CircularStd-Medium"/>
            </a:endParaRPr>
          </a:p>
          <a:p>
            <a:pPr algn="l"/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kedua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,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lokasi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data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dibutuhkan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bisa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disimpan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pada department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sama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ataupun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berbeda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dalam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suatu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perusahaan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/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organisasi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. </a:t>
            </a:r>
          </a:p>
          <a:p>
            <a:pPr algn="l"/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Data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dibutuhkan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juga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bisa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berasal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dari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luar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perusahaan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baik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itu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dari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perusahaan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lain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maupun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data yang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tersebar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secara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publik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.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1583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Yang </a:t>
            </a:r>
            <a:r>
              <a:rPr lang="en-US" sz="2800" dirty="0" err="1"/>
              <a:t>ketiga</a:t>
            </a:r>
            <a:r>
              <a:rPr lang="en-US" sz="2800" dirty="0"/>
              <a:t>, format </a:t>
            </a:r>
            <a:r>
              <a:rPr lang="en-US" sz="2800" dirty="0" err="1"/>
              <a:t>dari</a:t>
            </a:r>
            <a:r>
              <a:rPr lang="en-US" sz="2800" dirty="0"/>
              <a:t> data yang </a:t>
            </a:r>
            <a:r>
              <a:rPr lang="en-US" sz="2800" dirty="0" err="1"/>
              <a:t>dibutuhkan</a:t>
            </a:r>
            <a:r>
              <a:rPr lang="en-US" sz="2800" dirty="0"/>
              <a:t>, </a:t>
            </a:r>
            <a:r>
              <a:rPr lang="en-US" sz="2800" dirty="0" err="1"/>
              <a:t>biasanya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disimpan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bentuk</a:t>
            </a:r>
            <a:r>
              <a:rPr lang="en-US" sz="2800" dirty="0"/>
              <a:t> hard copy/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disimpan</a:t>
            </a:r>
            <a:r>
              <a:rPr lang="en-US" sz="2800" dirty="0"/>
              <a:t> </a:t>
            </a:r>
            <a:r>
              <a:rPr lang="en-US" sz="2800" dirty="0" err="1"/>
              <a:t>dikertas</a:t>
            </a:r>
            <a:r>
              <a:rPr lang="en-US" sz="2800" dirty="0"/>
              <a:t>,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format digital documents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dirty="0" err="1"/>
              <a:t>contoh</a:t>
            </a:r>
            <a:r>
              <a:rPr lang="en-US" sz="2800" dirty="0"/>
              <a:t> file excel,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juga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disimpan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format database. Dimana </a:t>
            </a:r>
            <a:r>
              <a:rPr lang="en-US" sz="2800" dirty="0" err="1"/>
              <a:t>otomatis</a:t>
            </a:r>
            <a:r>
              <a:rPr lang="en-US" sz="2800" dirty="0"/>
              <a:t> yang paling </a:t>
            </a:r>
            <a:r>
              <a:rPr lang="en-US" sz="2800" dirty="0" err="1"/>
              <a:t>sulit</a:t>
            </a:r>
            <a:r>
              <a:rPr lang="en-US" sz="2800" dirty="0"/>
              <a:t> dan lama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dikumpulkan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data yang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disimpan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format hard copy.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Yang </a:t>
            </a:r>
            <a:r>
              <a:rPr lang="en-US" sz="2800" dirty="0" err="1"/>
              <a:t>keempat</a:t>
            </a:r>
            <a:r>
              <a:rPr lang="en-US" sz="2800" dirty="0"/>
              <a:t>, tipe2 data yang </a:t>
            </a:r>
            <a:r>
              <a:rPr lang="en-US" sz="2800" dirty="0" err="1"/>
              <a:t>dibutuhkan</a:t>
            </a:r>
            <a:r>
              <a:rPr lang="en-US" sz="2800" dirty="0"/>
              <a:t> </a:t>
            </a:r>
            <a:r>
              <a:rPr lang="en-US" sz="2800" dirty="0" err="1"/>
              <a:t>biasa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berbentuk</a:t>
            </a:r>
            <a:r>
              <a:rPr lang="en-US" sz="2800" dirty="0"/>
              <a:t> </a:t>
            </a:r>
            <a:r>
              <a:rPr lang="en-US" sz="2800" dirty="0" err="1"/>
              <a:t>angka</a:t>
            </a:r>
            <a:r>
              <a:rPr lang="en-US" sz="2800" dirty="0"/>
              <a:t>, text, </a:t>
            </a:r>
            <a:r>
              <a:rPr lang="en-US" sz="2800" dirty="0" err="1"/>
              <a:t>gambar</a:t>
            </a:r>
            <a:r>
              <a:rPr lang="en-US" sz="2800" dirty="0"/>
              <a:t>, audio, </a:t>
            </a:r>
            <a:r>
              <a:rPr lang="en-US" sz="2800" dirty="0" err="1"/>
              <a:t>ataupun</a:t>
            </a:r>
            <a:r>
              <a:rPr lang="en-US" sz="2800" dirty="0"/>
              <a:t>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23570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Yang </a:t>
            </a:r>
            <a:r>
              <a:rPr lang="en-US" sz="4000" dirty="0" err="1"/>
              <a:t>kelima</a:t>
            </a:r>
            <a:r>
              <a:rPr lang="en-US" sz="4000" dirty="0"/>
              <a:t>, data yang </a:t>
            </a:r>
            <a:r>
              <a:rPr lang="en-US" sz="4000" dirty="0" err="1"/>
              <a:t>dibutuhkan</a:t>
            </a:r>
            <a:r>
              <a:rPr lang="en-US" sz="4000" dirty="0"/>
              <a:t> </a:t>
            </a:r>
            <a:r>
              <a:rPr lang="en-US" sz="4000" dirty="0" err="1"/>
              <a:t>biasa</a:t>
            </a:r>
            <a:r>
              <a:rPr lang="en-US" sz="4000" dirty="0"/>
              <a:t> </a:t>
            </a:r>
            <a:r>
              <a:rPr lang="en-US" sz="4000" dirty="0" err="1"/>
              <a:t>bisa</a:t>
            </a:r>
            <a:r>
              <a:rPr lang="en-US" sz="4000" dirty="0"/>
              <a:t> </a:t>
            </a:r>
            <a:r>
              <a:rPr lang="en-US" sz="4000" dirty="0" err="1"/>
              <a:t>didapatkan</a:t>
            </a:r>
            <a:r>
              <a:rPr lang="en-US" sz="4000" dirty="0"/>
              <a:t>/</a:t>
            </a:r>
            <a:r>
              <a:rPr lang="en-US" sz="4000" dirty="0" err="1"/>
              <a:t>diakses</a:t>
            </a:r>
            <a:r>
              <a:rPr lang="en-US" sz="4000" dirty="0"/>
              <a:t> </a:t>
            </a:r>
            <a:r>
              <a:rPr lang="en-US" sz="4000" dirty="0" err="1"/>
              <a:t>dari</a:t>
            </a:r>
            <a:r>
              <a:rPr lang="en-US" sz="4000" dirty="0"/>
              <a:t> Data Warehouse, </a:t>
            </a:r>
            <a:r>
              <a:rPr lang="en-US" sz="4000" dirty="0" err="1"/>
              <a:t>atau</a:t>
            </a:r>
            <a:r>
              <a:rPr lang="en-US" sz="4000" dirty="0"/>
              <a:t> juga </a:t>
            </a:r>
            <a:r>
              <a:rPr lang="en-US" sz="4000" dirty="0" err="1"/>
              <a:t>bisa</a:t>
            </a:r>
            <a:r>
              <a:rPr lang="en-US" sz="4000" dirty="0"/>
              <a:t> </a:t>
            </a:r>
            <a:r>
              <a:rPr lang="en-US" sz="4000" dirty="0" err="1"/>
              <a:t>dari</a:t>
            </a:r>
            <a:r>
              <a:rPr lang="en-US" sz="4000" dirty="0"/>
              <a:t> REST API, </a:t>
            </a:r>
            <a:r>
              <a:rPr lang="en-US" sz="4000" dirty="0" err="1"/>
              <a:t>atau</a:t>
            </a:r>
            <a:r>
              <a:rPr lang="en-US" sz="4000" dirty="0"/>
              <a:t> juga </a:t>
            </a:r>
            <a:r>
              <a:rPr lang="en-US" sz="4000" dirty="0" err="1"/>
              <a:t>bisa</a:t>
            </a:r>
            <a:r>
              <a:rPr lang="en-US" sz="4000" dirty="0"/>
              <a:t> </a:t>
            </a:r>
            <a:r>
              <a:rPr lang="en-US" sz="4000" dirty="0" err="1"/>
              <a:t>dari</a:t>
            </a:r>
            <a:r>
              <a:rPr lang="en-US" sz="4000" dirty="0"/>
              <a:t> </a:t>
            </a:r>
            <a:r>
              <a:rPr lang="en-US" sz="4000" dirty="0" err="1"/>
              <a:t>halaman</a:t>
            </a:r>
            <a:r>
              <a:rPr lang="en-US" sz="4000" dirty="0"/>
              <a:t> website </a:t>
            </a:r>
            <a:r>
              <a:rPr lang="en-US" sz="4000" dirty="0" err="1"/>
              <a:t>dengan</a:t>
            </a:r>
            <a:r>
              <a:rPr lang="en-US" sz="4000" dirty="0"/>
              <a:t> </a:t>
            </a:r>
            <a:r>
              <a:rPr lang="en-US" sz="4000" dirty="0" err="1"/>
              <a:t>menggunakan</a:t>
            </a:r>
            <a:r>
              <a:rPr lang="en-US" sz="4000" dirty="0"/>
              <a:t> </a:t>
            </a:r>
            <a:r>
              <a:rPr lang="en-US" sz="4000" dirty="0" err="1"/>
              <a:t>metode</a:t>
            </a:r>
            <a:r>
              <a:rPr lang="en-US" sz="4000" dirty="0"/>
              <a:t> web scraping.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/>
              <a:t>Yang </a:t>
            </a:r>
            <a:r>
              <a:rPr lang="en-ID" sz="4000" dirty="0" err="1"/>
              <a:t>keenam</a:t>
            </a:r>
            <a:r>
              <a:rPr lang="en-ID" sz="4000" dirty="0"/>
              <a:t>, </a:t>
            </a:r>
            <a:r>
              <a:rPr lang="en-ID" sz="4000" dirty="0" err="1"/>
              <a:t>saat</a:t>
            </a:r>
            <a:r>
              <a:rPr lang="en-ID" sz="4000" dirty="0"/>
              <a:t> </a:t>
            </a:r>
            <a:r>
              <a:rPr lang="en-ID" sz="4000" dirty="0" err="1"/>
              <a:t>kita</a:t>
            </a:r>
            <a:r>
              <a:rPr lang="en-ID" sz="4000" dirty="0"/>
              <a:t> </a:t>
            </a:r>
            <a:r>
              <a:rPr lang="en-ID" sz="4000" dirty="0" err="1"/>
              <a:t>mengumpulkan</a:t>
            </a:r>
            <a:r>
              <a:rPr lang="en-ID" sz="4000" dirty="0"/>
              <a:t> data2 yang </a:t>
            </a:r>
            <a:r>
              <a:rPr lang="en-ID" sz="4000" dirty="0" err="1"/>
              <a:t>dibutuhkan</a:t>
            </a:r>
            <a:r>
              <a:rPr lang="en-ID" sz="4000" dirty="0"/>
              <a:t> dan </a:t>
            </a:r>
            <a:r>
              <a:rPr lang="en-ID" sz="4000" dirty="0" err="1"/>
              <a:t>memakainya</a:t>
            </a:r>
            <a:r>
              <a:rPr lang="en-ID" sz="4000" dirty="0"/>
              <a:t>, </a:t>
            </a:r>
            <a:r>
              <a:rPr lang="en-ID" sz="4000" dirty="0" err="1"/>
              <a:t>jangan</a:t>
            </a:r>
            <a:r>
              <a:rPr lang="en-ID" sz="4000" dirty="0"/>
              <a:t> </a:t>
            </a:r>
            <a:r>
              <a:rPr lang="en-ID" sz="4000" dirty="0" err="1"/>
              <a:t>lupa</a:t>
            </a:r>
            <a:r>
              <a:rPr lang="en-ID" sz="4000" dirty="0"/>
              <a:t> </a:t>
            </a:r>
            <a:r>
              <a:rPr lang="en-ID" sz="4000" dirty="0" err="1"/>
              <a:t>untuk</a:t>
            </a:r>
            <a:r>
              <a:rPr lang="en-ID" sz="4000" dirty="0"/>
              <a:t> </a:t>
            </a:r>
            <a:r>
              <a:rPr lang="en-ID" sz="4000" dirty="0" err="1"/>
              <a:t>selalu</a:t>
            </a:r>
            <a:r>
              <a:rPr lang="en-ID" sz="4000" dirty="0"/>
              <a:t> </a:t>
            </a:r>
            <a:r>
              <a:rPr lang="en-ID" sz="4000" dirty="0" err="1"/>
              <a:t>memastikan</a:t>
            </a:r>
            <a:r>
              <a:rPr lang="en-ID" sz="4000" dirty="0"/>
              <a:t> </a:t>
            </a:r>
            <a:r>
              <a:rPr lang="en-ID" sz="4000" dirty="0" err="1"/>
              <a:t>bahwa</a:t>
            </a:r>
            <a:r>
              <a:rPr lang="en-ID" sz="4000" dirty="0"/>
              <a:t> </a:t>
            </a:r>
            <a:r>
              <a:rPr lang="en-ID" sz="4000" dirty="0" err="1"/>
              <a:t>kita</a:t>
            </a:r>
            <a:r>
              <a:rPr lang="en-ID" sz="4000" dirty="0"/>
              <a:t> </a:t>
            </a:r>
            <a:r>
              <a:rPr lang="en-ID" sz="4000" dirty="0" err="1"/>
              <a:t>tidak</a:t>
            </a:r>
            <a:r>
              <a:rPr lang="en-ID" sz="4000" dirty="0"/>
              <a:t> </a:t>
            </a:r>
            <a:r>
              <a:rPr lang="en-ID" sz="4000" dirty="0" err="1"/>
              <a:t>melanggar</a:t>
            </a:r>
            <a:r>
              <a:rPr lang="en-ID" sz="4000" dirty="0"/>
              <a:t> </a:t>
            </a:r>
            <a:r>
              <a:rPr lang="en-ID" sz="4000" dirty="0" err="1"/>
              <a:t>hukum</a:t>
            </a:r>
            <a:r>
              <a:rPr lang="en-ID" sz="4000" dirty="0"/>
              <a:t>. Dimana </a:t>
            </a:r>
            <a:r>
              <a:rPr lang="en-ID" sz="4000" dirty="0" err="1"/>
              <a:t>seperti</a:t>
            </a:r>
            <a:r>
              <a:rPr lang="en-ID" sz="4000" dirty="0"/>
              <a:t> </a:t>
            </a:r>
            <a:r>
              <a:rPr lang="en-ID" sz="4000" dirty="0" err="1"/>
              <a:t>contoh</a:t>
            </a:r>
            <a:r>
              <a:rPr lang="en-ID" sz="4000" dirty="0"/>
              <a:t> </a:t>
            </a:r>
            <a:r>
              <a:rPr lang="en-ID" sz="4000" dirty="0" err="1"/>
              <a:t>kalau</a:t>
            </a:r>
            <a:r>
              <a:rPr lang="en-ID" sz="4000" dirty="0"/>
              <a:t> </a:t>
            </a:r>
            <a:r>
              <a:rPr lang="en-ID" sz="4000" dirty="0" err="1"/>
              <a:t>kita</a:t>
            </a:r>
            <a:r>
              <a:rPr lang="en-ID" sz="4000" dirty="0"/>
              <a:t> </a:t>
            </a:r>
            <a:r>
              <a:rPr lang="en-ID" sz="4000" dirty="0" err="1"/>
              <a:t>ingin</a:t>
            </a:r>
            <a:r>
              <a:rPr lang="en-ID" sz="4000" dirty="0"/>
              <a:t> </a:t>
            </a:r>
            <a:r>
              <a:rPr lang="en-ID" sz="4000" dirty="0" err="1"/>
              <a:t>menggunakan</a:t>
            </a:r>
            <a:endParaRPr lang="en-ID" sz="4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/>
              <a:t>Data </a:t>
            </a:r>
            <a:r>
              <a:rPr lang="en-ID" sz="4000" dirty="0" err="1"/>
              <a:t>pribadi</a:t>
            </a:r>
            <a:r>
              <a:rPr lang="en-ID" sz="4000" dirty="0"/>
              <a:t> </a:t>
            </a:r>
            <a:r>
              <a:rPr lang="en-ID" sz="4000" dirty="0" err="1"/>
              <a:t>dari</a:t>
            </a:r>
            <a:r>
              <a:rPr lang="en-ID" sz="4000" dirty="0"/>
              <a:t> </a:t>
            </a:r>
            <a:r>
              <a:rPr lang="en-ID" sz="4000" dirty="0" err="1"/>
              <a:t>seorang</a:t>
            </a:r>
            <a:r>
              <a:rPr lang="en-ID" sz="4000" dirty="0"/>
              <a:t> </a:t>
            </a:r>
            <a:r>
              <a:rPr lang="en-ID" sz="4000" dirty="0" err="1"/>
              <a:t>pengguna</a:t>
            </a:r>
            <a:r>
              <a:rPr lang="en-ID" sz="4000" dirty="0"/>
              <a:t>, </a:t>
            </a:r>
            <a:r>
              <a:rPr lang="en-ID" sz="4000" dirty="0" err="1"/>
              <a:t>pengguna</a:t>
            </a:r>
            <a:r>
              <a:rPr lang="en-ID" sz="4000" dirty="0"/>
              <a:t> </a:t>
            </a:r>
            <a:r>
              <a:rPr lang="en-ID" sz="4000" dirty="0" err="1"/>
              <a:t>tersebut</a:t>
            </a:r>
            <a:r>
              <a:rPr lang="en-ID" sz="4000" dirty="0"/>
              <a:t> </a:t>
            </a:r>
            <a:r>
              <a:rPr lang="en-ID" sz="4000" dirty="0" err="1"/>
              <a:t>harus</a:t>
            </a:r>
            <a:r>
              <a:rPr lang="en-ID" sz="4000" dirty="0"/>
              <a:t> </a:t>
            </a:r>
            <a:r>
              <a:rPr lang="en-ID" sz="4000" dirty="0" err="1"/>
              <a:t>memberikan</a:t>
            </a:r>
            <a:r>
              <a:rPr lang="en-ID" sz="4000" dirty="0"/>
              <a:t> </a:t>
            </a:r>
            <a:r>
              <a:rPr lang="en-ID" sz="4000" dirty="0" err="1"/>
              <a:t>persetujuan</a:t>
            </a:r>
            <a:r>
              <a:rPr lang="en-ID" sz="4000" dirty="0"/>
              <a:t> </a:t>
            </a:r>
            <a:r>
              <a:rPr lang="en-ID" sz="4000" dirty="0" err="1"/>
              <a:t>untuk</a:t>
            </a:r>
            <a:r>
              <a:rPr lang="en-ID" sz="4000" dirty="0"/>
              <a:t> </a:t>
            </a:r>
            <a:r>
              <a:rPr lang="en-ID" sz="4000" dirty="0" err="1"/>
              <a:t>penggunaan</a:t>
            </a:r>
            <a:r>
              <a:rPr lang="en-ID" sz="4000" dirty="0"/>
              <a:t> </a:t>
            </a:r>
            <a:r>
              <a:rPr lang="en-ID" sz="4000" dirty="0" err="1"/>
              <a:t>datanya</a:t>
            </a:r>
            <a:r>
              <a:rPr lang="en-ID" sz="4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9838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Sekarang</a:t>
            </a:r>
            <a:r>
              <a:rPr lang="en-US" sz="5400" dirty="0"/>
              <a:t> </a:t>
            </a:r>
            <a:r>
              <a:rPr lang="en-US" sz="5400" dirty="0" err="1"/>
              <a:t>saya</a:t>
            </a:r>
            <a:r>
              <a:rPr lang="en-US" sz="5400" dirty="0"/>
              <a:t> </a:t>
            </a:r>
            <a:r>
              <a:rPr lang="en-US" sz="5400" dirty="0" err="1"/>
              <a:t>akan</a:t>
            </a:r>
            <a:r>
              <a:rPr lang="en-US" sz="5400" dirty="0"/>
              <a:t> </a:t>
            </a:r>
            <a:r>
              <a:rPr lang="en-US" sz="5400" dirty="0" err="1"/>
              <a:t>menjelaskan</a:t>
            </a:r>
            <a:r>
              <a:rPr lang="en-US" sz="5400" dirty="0"/>
              <a:t> </a:t>
            </a:r>
            <a:r>
              <a:rPr lang="en-US" sz="5400" dirty="0" err="1"/>
              <a:t>secara</a:t>
            </a:r>
            <a:r>
              <a:rPr lang="en-US" sz="5400" dirty="0"/>
              <a:t> </a:t>
            </a:r>
            <a:r>
              <a:rPr lang="en-US" sz="5400" dirty="0" err="1"/>
              <a:t>singkat</a:t>
            </a:r>
            <a:r>
              <a:rPr lang="en-US" sz="5400" dirty="0"/>
              <a:t> </a:t>
            </a:r>
            <a:r>
              <a:rPr lang="en-US" sz="5400" dirty="0" err="1"/>
              <a:t>apa</a:t>
            </a:r>
            <a:r>
              <a:rPr lang="en-US" sz="5400" dirty="0"/>
              <a:t> </a:t>
            </a:r>
            <a:r>
              <a:rPr lang="en-US" sz="5400" dirty="0" err="1"/>
              <a:t>perbedaan</a:t>
            </a:r>
            <a:r>
              <a:rPr lang="en-US" sz="5400" dirty="0"/>
              <a:t> </a:t>
            </a:r>
            <a:r>
              <a:rPr lang="en-US" sz="5400" dirty="0" err="1"/>
              <a:t>dari</a:t>
            </a:r>
            <a:r>
              <a:rPr lang="en-US" sz="5400" dirty="0"/>
              <a:t> data yang </a:t>
            </a:r>
            <a:r>
              <a:rPr lang="en-US" sz="5400" dirty="0" err="1"/>
              <a:t>terstruktur</a:t>
            </a:r>
            <a:r>
              <a:rPr lang="en-US" sz="5400" dirty="0"/>
              <a:t> dan data yang </a:t>
            </a:r>
            <a:r>
              <a:rPr lang="en-US" sz="5400" dirty="0" err="1"/>
              <a:t>tidak</a:t>
            </a:r>
            <a:r>
              <a:rPr lang="en-US" sz="5400" dirty="0"/>
              <a:t> </a:t>
            </a:r>
            <a:r>
              <a:rPr lang="en-US" sz="5400" dirty="0" err="1"/>
              <a:t>terstruktur</a:t>
            </a:r>
            <a:r>
              <a:rPr lang="en-US" sz="5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887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200" dirty="0"/>
              <a:t>Data </a:t>
            </a:r>
            <a:r>
              <a:rPr lang="en-ID" sz="7200" dirty="0" err="1"/>
              <a:t>terstruktur</a:t>
            </a:r>
            <a:r>
              <a:rPr lang="en-ID" sz="7200" dirty="0"/>
              <a:t> </a:t>
            </a:r>
            <a:r>
              <a:rPr lang="en-ID" sz="7200" dirty="0" err="1"/>
              <a:t>adalah</a:t>
            </a:r>
            <a:r>
              <a:rPr lang="en-ID" sz="7200" dirty="0"/>
              <a:t> data yang </a:t>
            </a:r>
            <a:r>
              <a:rPr lang="en-ID" sz="7200" dirty="0" err="1"/>
              <a:t>mengikuti</a:t>
            </a:r>
            <a:r>
              <a:rPr lang="en-ID" sz="7200" dirty="0"/>
              <a:t> model data yang </a:t>
            </a:r>
            <a:r>
              <a:rPr lang="en-ID" sz="7200" dirty="0" err="1"/>
              <a:t>telah</a:t>
            </a:r>
            <a:r>
              <a:rPr lang="en-ID" sz="7200" dirty="0"/>
              <a:t> </a:t>
            </a:r>
            <a:r>
              <a:rPr lang="en-ID" sz="7200" dirty="0" err="1"/>
              <a:t>ditentukan</a:t>
            </a:r>
            <a:r>
              <a:rPr lang="en-ID" sz="7200" dirty="0"/>
              <a:t> </a:t>
            </a:r>
            <a:r>
              <a:rPr lang="en-ID" sz="7200" dirty="0" err="1"/>
              <a:t>sebelumnya</a:t>
            </a:r>
            <a:r>
              <a:rPr lang="en-ID" sz="7200" dirty="0"/>
              <a:t> dan oleh </a:t>
            </a:r>
            <a:r>
              <a:rPr lang="en-ID" sz="7200" dirty="0" err="1"/>
              <a:t>karena</a:t>
            </a:r>
            <a:r>
              <a:rPr lang="en-ID" sz="7200" dirty="0"/>
              <a:t> </a:t>
            </a:r>
            <a:r>
              <a:rPr lang="en-ID" sz="7200" dirty="0" err="1"/>
              <a:t>itu</a:t>
            </a:r>
            <a:r>
              <a:rPr lang="en-ID" sz="7200" dirty="0"/>
              <a:t> </a:t>
            </a:r>
            <a:r>
              <a:rPr lang="en-ID" sz="7200" dirty="0" err="1"/>
              <a:t>mudah</a:t>
            </a:r>
            <a:r>
              <a:rPr lang="en-ID" sz="7200" dirty="0"/>
              <a:t> </a:t>
            </a:r>
            <a:r>
              <a:rPr lang="en-ID" sz="7200" dirty="0" err="1"/>
              <a:t>untuk</a:t>
            </a:r>
            <a:r>
              <a:rPr lang="en-ID" sz="7200" dirty="0"/>
              <a:t> </a:t>
            </a:r>
            <a:r>
              <a:rPr lang="en-ID" sz="7200" dirty="0" err="1"/>
              <a:t>dianalisis</a:t>
            </a:r>
            <a:r>
              <a:rPr lang="en-ID" sz="7200" dirty="0"/>
              <a:t>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200" dirty="0"/>
              <a:t>Data </a:t>
            </a:r>
            <a:r>
              <a:rPr lang="en-ID" sz="7200" dirty="0" err="1"/>
              <a:t>terstruktur</a:t>
            </a:r>
            <a:r>
              <a:rPr lang="en-ID" sz="7200" dirty="0"/>
              <a:t> </a:t>
            </a:r>
            <a:r>
              <a:rPr lang="en-ID" sz="7200" dirty="0" err="1"/>
              <a:t>mengikuti</a:t>
            </a:r>
            <a:r>
              <a:rPr lang="en-ID" sz="7200" dirty="0"/>
              <a:t> format </a:t>
            </a:r>
            <a:r>
              <a:rPr lang="en-ID" sz="7200" dirty="0" err="1"/>
              <a:t>tabel</a:t>
            </a:r>
            <a:r>
              <a:rPr lang="en-ID" sz="7200" dirty="0"/>
              <a:t> </a:t>
            </a:r>
            <a:r>
              <a:rPr lang="en-ID" sz="7200" dirty="0" err="1"/>
              <a:t>dengan</a:t>
            </a:r>
            <a:r>
              <a:rPr lang="en-ID" sz="7200" dirty="0"/>
              <a:t> </a:t>
            </a:r>
            <a:r>
              <a:rPr lang="en-ID" sz="7200" dirty="0" err="1"/>
              <a:t>hubungan</a:t>
            </a:r>
            <a:r>
              <a:rPr lang="en-ID" sz="7200" dirty="0"/>
              <a:t> </a:t>
            </a:r>
            <a:r>
              <a:rPr lang="en-ID" sz="7200" dirty="0" err="1"/>
              <a:t>antara</a:t>
            </a:r>
            <a:r>
              <a:rPr lang="en-ID" sz="7200" dirty="0"/>
              <a:t> baris dan </a:t>
            </a:r>
            <a:r>
              <a:rPr lang="en-ID" sz="7200" dirty="0" err="1"/>
              <a:t>kolom</a:t>
            </a:r>
            <a:r>
              <a:rPr lang="en-ID" sz="7200" dirty="0"/>
              <a:t> yang </a:t>
            </a:r>
            <a:r>
              <a:rPr lang="en-ID" sz="7200" dirty="0" err="1"/>
              <a:t>berbeda</a:t>
            </a:r>
            <a:r>
              <a:rPr lang="en-ID" sz="7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8237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Contoh</a:t>
            </a:r>
            <a:r>
              <a:rPr lang="en-ID" sz="9600" dirty="0"/>
              <a:t> </a:t>
            </a:r>
            <a:r>
              <a:rPr lang="en-ID" sz="9600" dirty="0" err="1"/>
              <a:t>umum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data </a:t>
            </a:r>
            <a:r>
              <a:rPr lang="en-ID" sz="9600" dirty="0" err="1"/>
              <a:t>terstruktur</a:t>
            </a:r>
            <a:r>
              <a:rPr lang="en-ID" sz="9600" dirty="0"/>
              <a:t> </a:t>
            </a:r>
            <a:r>
              <a:rPr lang="en-ID" sz="9600" dirty="0" err="1"/>
              <a:t>adalah</a:t>
            </a:r>
            <a:r>
              <a:rPr lang="en-ID" sz="9600" dirty="0"/>
              <a:t> file Excel </a:t>
            </a:r>
            <a:r>
              <a:rPr lang="en-ID" sz="9600" dirty="0" err="1"/>
              <a:t>atau</a:t>
            </a:r>
            <a:r>
              <a:rPr lang="en-ID" sz="9600" dirty="0"/>
              <a:t> database SQL. Masing-masing </a:t>
            </a:r>
            <a:r>
              <a:rPr lang="en-ID" sz="9600" dirty="0" err="1"/>
              <a:t>memiliki</a:t>
            </a:r>
            <a:r>
              <a:rPr lang="en-ID" sz="9600" dirty="0"/>
              <a:t> baris dan </a:t>
            </a:r>
            <a:r>
              <a:rPr lang="en-ID" sz="9600" dirty="0" err="1"/>
              <a:t>kolom</a:t>
            </a:r>
            <a:r>
              <a:rPr lang="en-ID" sz="9600" dirty="0"/>
              <a:t> </a:t>
            </a:r>
            <a:r>
              <a:rPr lang="en-ID" sz="9600" dirty="0" err="1"/>
              <a:t>terstruktur</a:t>
            </a:r>
            <a:r>
              <a:rPr lang="en-ID" sz="9600" dirty="0"/>
              <a:t> yang </a:t>
            </a:r>
            <a:r>
              <a:rPr lang="en-ID" sz="9600" dirty="0" err="1"/>
              <a:t>dapat</a:t>
            </a:r>
            <a:r>
              <a:rPr lang="en-ID" sz="9600" dirty="0"/>
              <a:t> </a:t>
            </a:r>
            <a:r>
              <a:rPr lang="en-ID" sz="9600" dirty="0" err="1"/>
              <a:t>diurutkan</a:t>
            </a:r>
            <a:r>
              <a:rPr lang="en-ID" sz="9600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6786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Sedangkan</a:t>
            </a:r>
            <a:r>
              <a:rPr lang="en-ID" sz="9600" dirty="0"/>
              <a:t> Data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terstruktur</a:t>
            </a:r>
            <a:r>
              <a:rPr lang="en-ID" sz="9600" dirty="0"/>
              <a:t> </a:t>
            </a:r>
            <a:r>
              <a:rPr lang="en-ID" sz="9600" dirty="0" err="1"/>
              <a:t>adalah</a:t>
            </a:r>
            <a:r>
              <a:rPr lang="en-ID" sz="9600" dirty="0"/>
              <a:t> </a:t>
            </a:r>
            <a:r>
              <a:rPr lang="en-ID" sz="9600" dirty="0" err="1"/>
              <a:t>informasi</a:t>
            </a:r>
            <a:r>
              <a:rPr lang="en-ID" sz="9600" dirty="0"/>
              <a:t> yang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memiliki</a:t>
            </a:r>
            <a:r>
              <a:rPr lang="en-ID" sz="9600" dirty="0"/>
              <a:t> model data yang </a:t>
            </a:r>
            <a:r>
              <a:rPr lang="en-ID" sz="9600" dirty="0" err="1"/>
              <a:t>telah</a:t>
            </a:r>
            <a:r>
              <a:rPr lang="en-ID" sz="9600" dirty="0"/>
              <a:t> </a:t>
            </a:r>
            <a:r>
              <a:rPr lang="en-ID" sz="9600" dirty="0" err="1"/>
              <a:t>ditentukan</a:t>
            </a:r>
            <a:r>
              <a:rPr lang="en-ID" sz="9600" dirty="0"/>
              <a:t>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diatur</a:t>
            </a:r>
            <a:r>
              <a:rPr lang="en-ID" sz="9600" dirty="0"/>
              <a:t>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cara</a:t>
            </a:r>
            <a:r>
              <a:rPr lang="en-ID" sz="9600" dirty="0"/>
              <a:t> yang </a:t>
            </a:r>
            <a:r>
              <a:rPr lang="en-ID" sz="9600" dirty="0" err="1"/>
              <a:t>telah</a:t>
            </a:r>
            <a:r>
              <a:rPr lang="en-ID" sz="9600" dirty="0"/>
              <a:t> </a:t>
            </a:r>
            <a:r>
              <a:rPr lang="en-ID" sz="9600" dirty="0" err="1"/>
              <a:t>ditentukan</a:t>
            </a:r>
            <a:r>
              <a:rPr lang="en-ID" sz="9600" dirty="0"/>
              <a:t> </a:t>
            </a:r>
            <a:r>
              <a:rPr lang="en-ID" sz="9600" dirty="0" err="1"/>
              <a:t>sebelumnya</a:t>
            </a:r>
            <a:r>
              <a:rPr lang="en-ID" sz="9600" dirty="0"/>
              <a:t>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Informasi</a:t>
            </a:r>
            <a:r>
              <a:rPr lang="en-ID" sz="9600" dirty="0"/>
              <a:t>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terstruktur</a:t>
            </a:r>
            <a:r>
              <a:rPr lang="en-ID" sz="9600" dirty="0"/>
              <a:t> </a:t>
            </a:r>
            <a:r>
              <a:rPr lang="en-ID" sz="9600" dirty="0" err="1"/>
              <a:t>biasanya</a:t>
            </a:r>
            <a:r>
              <a:rPr lang="en-ID" sz="9600" dirty="0"/>
              <a:t> </a:t>
            </a:r>
            <a:r>
              <a:rPr lang="en-ID" sz="9600" dirty="0" err="1"/>
              <a:t>berisi</a:t>
            </a:r>
            <a:r>
              <a:rPr lang="en-ID" sz="9600" dirty="0"/>
              <a:t> </a:t>
            </a:r>
            <a:r>
              <a:rPr lang="en-ID" sz="9600" dirty="0" err="1"/>
              <a:t>banyak</a:t>
            </a:r>
            <a:r>
              <a:rPr lang="en-ID" sz="9600" dirty="0"/>
              <a:t> </a:t>
            </a:r>
            <a:r>
              <a:rPr lang="en-ID" sz="9600" dirty="0" err="1"/>
              <a:t>teks</a:t>
            </a:r>
            <a:r>
              <a:rPr lang="en-ID" sz="9600" dirty="0"/>
              <a:t>, </a:t>
            </a:r>
            <a:r>
              <a:rPr lang="en-ID" sz="9600" dirty="0" err="1"/>
              <a:t>tetapi</a:t>
            </a:r>
            <a:r>
              <a:rPr lang="en-ID" sz="9600" dirty="0"/>
              <a:t> </a:t>
            </a:r>
            <a:r>
              <a:rPr lang="en-ID" sz="9600" dirty="0" err="1"/>
              <a:t>mungkin</a:t>
            </a:r>
            <a:r>
              <a:rPr lang="en-ID" sz="9600" dirty="0"/>
              <a:t> </a:t>
            </a:r>
            <a:r>
              <a:rPr lang="en-ID" sz="9600" dirty="0" err="1"/>
              <a:t>berisi</a:t>
            </a:r>
            <a:r>
              <a:rPr lang="en-ID" sz="9600" dirty="0"/>
              <a:t> data </a:t>
            </a:r>
            <a:r>
              <a:rPr lang="en-ID" sz="9600" dirty="0" err="1"/>
              <a:t>seperti</a:t>
            </a:r>
            <a:r>
              <a:rPr lang="en-ID" sz="9600" dirty="0"/>
              <a:t> </a:t>
            </a:r>
            <a:r>
              <a:rPr lang="en-ID" sz="9600" dirty="0" err="1"/>
              <a:t>tanggal</a:t>
            </a:r>
            <a:r>
              <a:rPr lang="en-ID" sz="9600" dirty="0"/>
              <a:t>, </a:t>
            </a:r>
            <a:r>
              <a:rPr lang="en-ID" sz="9600" dirty="0" err="1"/>
              <a:t>angka</a:t>
            </a:r>
            <a:r>
              <a:rPr lang="en-ID" sz="9600" dirty="0"/>
              <a:t>, dan </a:t>
            </a:r>
            <a:r>
              <a:rPr lang="en-ID" sz="9600" dirty="0" err="1"/>
              <a:t>fakta</a:t>
            </a:r>
            <a:r>
              <a:rPr lang="en-ID" sz="9600" dirty="0"/>
              <a:t> juga.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/>
              <a:t>Dimana </a:t>
            </a:r>
            <a:r>
              <a:rPr lang="en-ID" sz="9600" dirty="0" err="1"/>
              <a:t>hal</a:t>
            </a:r>
            <a:r>
              <a:rPr lang="en-ID" sz="9600" dirty="0"/>
              <a:t> </a:t>
            </a:r>
            <a:r>
              <a:rPr lang="en-ID" sz="9600" dirty="0" err="1"/>
              <a:t>ini</a:t>
            </a:r>
            <a:r>
              <a:rPr lang="en-ID" sz="9600" dirty="0"/>
              <a:t> </a:t>
            </a:r>
            <a:r>
              <a:rPr lang="en-ID" sz="9600" dirty="0" err="1"/>
              <a:t>mengakibatkan</a:t>
            </a:r>
            <a:r>
              <a:rPr lang="en-ID" sz="9600" dirty="0"/>
              <a:t> </a:t>
            </a:r>
            <a:r>
              <a:rPr lang="en-ID" sz="9600" dirty="0" err="1"/>
              <a:t>ketidakteraturan</a:t>
            </a:r>
            <a:r>
              <a:rPr lang="en-ID" sz="9600" dirty="0"/>
              <a:t> dan </a:t>
            </a:r>
            <a:r>
              <a:rPr lang="en-ID" sz="9600" dirty="0" err="1"/>
              <a:t>ambiguitas</a:t>
            </a:r>
            <a:r>
              <a:rPr lang="en-ID" sz="9600" dirty="0"/>
              <a:t> yang </a:t>
            </a:r>
            <a:r>
              <a:rPr lang="en-ID" sz="9600" dirty="0" err="1"/>
              <a:t>membuatnya</a:t>
            </a:r>
            <a:r>
              <a:rPr lang="en-ID" sz="9600" dirty="0"/>
              <a:t> </a:t>
            </a:r>
            <a:r>
              <a:rPr lang="en-ID" sz="9600" dirty="0" err="1"/>
              <a:t>sulit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dipahami</a:t>
            </a:r>
            <a:r>
              <a:rPr lang="en-ID" sz="9600" dirty="0"/>
              <a:t> </a:t>
            </a:r>
            <a:r>
              <a:rPr lang="en-ID" sz="9600" dirty="0" err="1"/>
              <a:t>menggunakan</a:t>
            </a:r>
            <a:r>
              <a:rPr lang="en-ID" sz="9600" dirty="0"/>
              <a:t> program </a:t>
            </a:r>
            <a:r>
              <a:rPr lang="en-ID" sz="9600" dirty="0" err="1"/>
              <a:t>tradisional</a:t>
            </a:r>
            <a:r>
              <a:rPr lang="en-ID" sz="9600" dirty="0"/>
              <a:t>, </a:t>
            </a:r>
            <a:r>
              <a:rPr lang="en-ID" sz="9600" dirty="0" err="1"/>
              <a:t>dibandingkan</a:t>
            </a:r>
            <a:r>
              <a:rPr lang="en-ID" sz="9600" dirty="0"/>
              <a:t> </a:t>
            </a:r>
            <a:r>
              <a:rPr lang="en-ID" sz="9600" dirty="0" err="1"/>
              <a:t>dengan</a:t>
            </a:r>
            <a:r>
              <a:rPr lang="en-ID" sz="9600" dirty="0"/>
              <a:t> data yang </a:t>
            </a:r>
            <a:r>
              <a:rPr lang="en-ID" sz="9600" dirty="0" err="1"/>
              <a:t>disimpan</a:t>
            </a:r>
            <a:r>
              <a:rPr lang="en-ID" sz="9600" dirty="0"/>
              <a:t> </a:t>
            </a:r>
            <a:r>
              <a:rPr lang="en-ID" sz="9600" dirty="0" err="1"/>
              <a:t>dalam</a:t>
            </a:r>
            <a:r>
              <a:rPr lang="en-ID" sz="9600" dirty="0"/>
              <a:t> database </a:t>
            </a:r>
            <a:r>
              <a:rPr lang="en-ID" sz="9600" dirty="0" err="1"/>
              <a:t>terstruktur</a:t>
            </a:r>
            <a:r>
              <a:rPr lang="en-ID" sz="9600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6785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Contoh</a:t>
            </a:r>
            <a:r>
              <a:rPr lang="en-ID" sz="9600" dirty="0"/>
              <a:t> </a:t>
            </a:r>
            <a:r>
              <a:rPr lang="en-ID" sz="9600" dirty="0" err="1"/>
              <a:t>umum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data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terstruktur</a:t>
            </a:r>
            <a:r>
              <a:rPr lang="en-ID" sz="9600" dirty="0"/>
              <a:t> </a:t>
            </a:r>
            <a:r>
              <a:rPr lang="en-ID" sz="9600" dirty="0" err="1"/>
              <a:t>adalah</a:t>
            </a:r>
            <a:r>
              <a:rPr lang="en-ID" sz="9600" dirty="0"/>
              <a:t> text, audio, video, </a:t>
            </a:r>
            <a:r>
              <a:rPr lang="en-ID" sz="9600" dirty="0" err="1"/>
              <a:t>atau</a:t>
            </a:r>
            <a:r>
              <a:rPr lang="en-ID" sz="9600" dirty="0"/>
              <a:t> database No-SQL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5319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Lebih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80 </a:t>
            </a:r>
            <a:r>
              <a:rPr lang="en-ID" sz="9600" dirty="0" err="1"/>
              <a:t>persen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</a:t>
            </a:r>
            <a:r>
              <a:rPr lang="en-ID" sz="9600" dirty="0" err="1"/>
              <a:t>semua</a:t>
            </a:r>
            <a:r>
              <a:rPr lang="en-ID" sz="9600" dirty="0"/>
              <a:t> data yang </a:t>
            </a:r>
            <a:r>
              <a:rPr lang="en-ID" sz="9600" dirty="0" err="1"/>
              <a:t>dihasilkan</a:t>
            </a:r>
            <a:r>
              <a:rPr lang="en-ID" sz="9600" dirty="0"/>
              <a:t> </a:t>
            </a:r>
            <a:r>
              <a:rPr lang="en-ID" sz="9600" dirty="0" err="1"/>
              <a:t>hari</a:t>
            </a:r>
            <a:r>
              <a:rPr lang="en-ID" sz="9600" dirty="0"/>
              <a:t> </a:t>
            </a:r>
            <a:r>
              <a:rPr lang="en-ID" sz="9600" dirty="0" err="1"/>
              <a:t>ini</a:t>
            </a:r>
            <a:r>
              <a:rPr lang="en-ID" sz="9600" dirty="0"/>
              <a:t> </a:t>
            </a:r>
            <a:r>
              <a:rPr lang="en-ID" sz="9600" dirty="0" err="1"/>
              <a:t>dianggap</a:t>
            </a:r>
            <a:r>
              <a:rPr lang="en-ID" sz="9600" dirty="0"/>
              <a:t>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terstruktur</a:t>
            </a:r>
            <a:r>
              <a:rPr lang="en-ID" sz="9600" dirty="0"/>
              <a:t>, dan </a:t>
            </a:r>
            <a:r>
              <a:rPr lang="en-ID" sz="9600" dirty="0" err="1"/>
              <a:t>jumlah</a:t>
            </a:r>
            <a:r>
              <a:rPr lang="en-ID" sz="9600" dirty="0"/>
              <a:t> </a:t>
            </a:r>
            <a:r>
              <a:rPr lang="en-ID" sz="9600" dirty="0" err="1"/>
              <a:t>ini</a:t>
            </a:r>
            <a:r>
              <a:rPr lang="en-ID" sz="9600" dirty="0"/>
              <a:t> </a:t>
            </a:r>
            <a:r>
              <a:rPr lang="en-ID" sz="9600" dirty="0" err="1"/>
              <a:t>akan</a:t>
            </a:r>
            <a:r>
              <a:rPr lang="en-ID" sz="9600" dirty="0"/>
              <a:t> </a:t>
            </a:r>
            <a:r>
              <a:rPr lang="en-ID" sz="9600" dirty="0" err="1"/>
              <a:t>terus</a:t>
            </a:r>
            <a:r>
              <a:rPr lang="en-ID" sz="9600" dirty="0"/>
              <a:t> </a:t>
            </a:r>
            <a:r>
              <a:rPr lang="en-ID" sz="9600" dirty="0" err="1"/>
              <a:t>meningkat</a:t>
            </a:r>
            <a:r>
              <a:rPr lang="en-ID" sz="9600" dirty="0"/>
              <a:t> </a:t>
            </a:r>
            <a:r>
              <a:rPr lang="en-ID" sz="9600" dirty="0" err="1"/>
              <a:t>seiring</a:t>
            </a:r>
            <a:r>
              <a:rPr lang="en-ID" sz="9600" dirty="0"/>
              <a:t>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maraknya</a:t>
            </a:r>
            <a:r>
              <a:rPr lang="en-ID" sz="9600" dirty="0"/>
              <a:t> internet of things/IOT.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/>
              <a:t>Data yang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terstruktur</a:t>
            </a:r>
            <a:r>
              <a:rPr lang="en-ID" sz="9600" dirty="0"/>
              <a:t> </a:t>
            </a:r>
            <a:r>
              <a:rPr lang="en-ID" sz="9600" dirty="0" err="1"/>
              <a:t>sulit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didekonstruksi</a:t>
            </a:r>
            <a:r>
              <a:rPr lang="en-ID" sz="9600" dirty="0"/>
              <a:t>. </a:t>
            </a:r>
            <a:r>
              <a:rPr lang="en-ID" sz="9600" dirty="0" err="1"/>
              <a:t>Sebaliknya</a:t>
            </a:r>
            <a:r>
              <a:rPr lang="en-ID" sz="9600" dirty="0"/>
              <a:t>, database non-</a:t>
            </a:r>
            <a:r>
              <a:rPr lang="en-ID" sz="9600" dirty="0" err="1"/>
              <a:t>relasional</a:t>
            </a:r>
            <a:r>
              <a:rPr lang="en-ID" sz="9600" dirty="0"/>
              <a:t>, </a:t>
            </a:r>
            <a:r>
              <a:rPr lang="en-ID" sz="9600" dirty="0" err="1"/>
              <a:t>atau</a:t>
            </a:r>
            <a:r>
              <a:rPr lang="en-ID" sz="9600" dirty="0"/>
              <a:t> NoSQL, paling </a:t>
            </a:r>
            <a:r>
              <a:rPr lang="en-ID" sz="9600" dirty="0" err="1"/>
              <a:t>cocok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mengelola</a:t>
            </a:r>
            <a:r>
              <a:rPr lang="en-ID" sz="9600" dirty="0"/>
              <a:t> data yang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terstruktur</a:t>
            </a:r>
            <a:r>
              <a:rPr lang="en-ID" sz="9600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/>
              <a:t>Dan Bahasa yang </a:t>
            </a:r>
            <a:r>
              <a:rPr lang="en-ID" sz="9600" dirty="0" err="1"/>
              <a:t>digunakan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mengelola</a:t>
            </a:r>
            <a:r>
              <a:rPr lang="en-ID" sz="9600" dirty="0"/>
              <a:t> data </a:t>
            </a:r>
            <a:r>
              <a:rPr lang="en-ID" sz="9600" dirty="0" err="1"/>
              <a:t>terstruktur</a:t>
            </a:r>
            <a:r>
              <a:rPr lang="en-ID" sz="9600" dirty="0"/>
              <a:t> </a:t>
            </a:r>
            <a:r>
              <a:rPr lang="en-ID" sz="9600" dirty="0" err="1"/>
              <a:t>disebut</a:t>
            </a:r>
            <a:r>
              <a:rPr lang="en-ID" sz="9600" dirty="0"/>
              <a:t> structured query language, juga </a:t>
            </a:r>
            <a:r>
              <a:rPr lang="en-ID" sz="9600" dirty="0" err="1"/>
              <a:t>dikenal</a:t>
            </a:r>
            <a:r>
              <a:rPr lang="en-ID" sz="9600" dirty="0"/>
              <a:t> </a:t>
            </a:r>
            <a:r>
              <a:rPr lang="en-ID" sz="9600" dirty="0" err="1"/>
              <a:t>sebagai</a:t>
            </a:r>
            <a:r>
              <a:rPr lang="en-ID" sz="9600" dirty="0"/>
              <a:t> SQL.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431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Gambar </a:t>
            </a:r>
            <a:r>
              <a:rPr lang="en-US" dirty="0" err="1"/>
              <a:t>Metodologi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Alur </a:t>
            </a:r>
            <a:r>
              <a:rPr lang="en-US" dirty="0" err="1"/>
              <a:t>Kerangka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Project Data Science.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Dimana </a:t>
            </a:r>
            <a:r>
              <a:rPr lang="en-US" dirty="0" err="1"/>
              <a:t>alur</a:t>
            </a:r>
            <a:r>
              <a:rPr lang="en-US" dirty="0"/>
              <a:t> Project Data Science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dilanjuti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Analitik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Lalu </a:t>
            </a:r>
            <a:r>
              <a:rPr lang="en-US" dirty="0" err="1"/>
              <a:t>dilanjuti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Data2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proses </a:t>
            </a:r>
            <a:r>
              <a:rPr lang="en-US" dirty="0" err="1"/>
              <a:t>pengumpulan</a:t>
            </a:r>
            <a:r>
              <a:rPr lang="en-US" dirty="0"/>
              <a:t> </a:t>
            </a:r>
            <a:r>
              <a:rPr lang="en-US" dirty="0" err="1"/>
              <a:t>datanya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datanya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dikumpulkan</a:t>
            </a:r>
            <a:r>
              <a:rPr lang="en-US" dirty="0"/>
              <a:t>, Langkah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Berikutnya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menganalisa</a:t>
            </a:r>
            <a:r>
              <a:rPr lang="en-US" dirty="0"/>
              <a:t> dan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datanya</a:t>
            </a:r>
            <a:r>
              <a:rPr lang="en-US" dirty="0"/>
              <a:t>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data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dipahami</a:t>
            </a:r>
            <a:r>
              <a:rPr lang="en-US" dirty="0"/>
              <a:t> dan </a:t>
            </a:r>
            <a:r>
              <a:rPr lang="en-US" dirty="0" err="1"/>
              <a:t>dianalisa</a:t>
            </a:r>
            <a:r>
              <a:rPr lang="en-US" dirty="0"/>
              <a:t>, data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dipersiapkan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model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ditentukan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</a:t>
            </a:r>
            <a:r>
              <a:rPr lang="en-US" dirty="0" err="1"/>
              <a:t>bagian</a:t>
            </a:r>
            <a:r>
              <a:rPr lang="en-US" dirty="0"/>
              <a:t> Analytic Approach. Lalu </a:t>
            </a:r>
            <a:r>
              <a:rPr lang="en-US" dirty="0" err="1"/>
              <a:t>setelah</a:t>
            </a:r>
            <a:r>
              <a:rPr lang="en-US" dirty="0"/>
              <a:t> data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siap</a:t>
            </a:r>
            <a:r>
              <a:rPr lang="en-US" dirty="0"/>
              <a:t>, model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 Model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dievaluasi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apakah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dan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. Dan </a:t>
            </a:r>
            <a:r>
              <a:rPr lang="en-US" dirty="0" err="1"/>
              <a:t>bila</a:t>
            </a:r>
            <a:r>
              <a:rPr lang="en-US" dirty="0"/>
              <a:t> 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dan standard yang </a:t>
            </a:r>
            <a:r>
              <a:rPr lang="en-US" dirty="0" err="1"/>
              <a:t>ditentukan</a:t>
            </a:r>
            <a:r>
              <a:rPr lang="en-US" dirty="0"/>
              <a:t>, model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dideploy</a:t>
            </a:r>
            <a:r>
              <a:rPr lang="en-US" dirty="0"/>
              <a:t> dan </a:t>
            </a:r>
            <a:r>
              <a:rPr lang="en-US" dirty="0" err="1"/>
              <a:t>dipakai</a:t>
            </a:r>
            <a:r>
              <a:rPr lang="en-US" dirty="0"/>
              <a:t>. Lalu model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dipantau</a:t>
            </a:r>
            <a:r>
              <a:rPr lang="en-US" dirty="0"/>
              <a:t> </a:t>
            </a:r>
            <a:r>
              <a:rPr lang="en-US" dirty="0" err="1"/>
              <a:t>kinerjanya</a:t>
            </a:r>
            <a:r>
              <a:rPr lang="en-US" dirty="0"/>
              <a:t>,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diupdate</a:t>
            </a:r>
            <a:r>
              <a:rPr lang="en-US" dirty="0"/>
              <a:t> </a:t>
            </a:r>
            <a:r>
              <a:rPr lang="en-US" dirty="0" err="1"/>
              <a:t>seiring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kebutuhan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Permasalahan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Demikian</a:t>
            </a:r>
            <a:r>
              <a:rPr lang="en-US" dirty="0"/>
              <a:t> </a:t>
            </a:r>
            <a:r>
              <a:rPr lang="en-US" dirty="0" err="1"/>
              <a:t>penjelasan</a:t>
            </a:r>
            <a:r>
              <a:rPr lang="en-US" dirty="0"/>
              <a:t> garis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Science Methodology.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Science Methodology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mendetail</a:t>
            </a:r>
            <a:r>
              <a:rPr lang="en-US" dirty="0"/>
              <a:t> dan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kasusnya</a:t>
            </a:r>
            <a:r>
              <a:rPr lang="en-US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67355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106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Sekarang</a:t>
            </a:r>
            <a:r>
              <a:rPr lang="en-US" sz="9600" dirty="0"/>
              <a:t> </a:t>
            </a:r>
            <a:r>
              <a:rPr lang="en-US" sz="9600" dirty="0" err="1"/>
              <a:t>berarti</a:t>
            </a:r>
            <a:r>
              <a:rPr lang="en-US" sz="9600" dirty="0"/>
              <a:t> data yang </a:t>
            </a:r>
            <a:r>
              <a:rPr lang="en-US" sz="9600" dirty="0" err="1"/>
              <a:t>harus</a:t>
            </a:r>
            <a:r>
              <a:rPr lang="en-US" sz="9600" dirty="0"/>
              <a:t> </a:t>
            </a:r>
            <a:r>
              <a:rPr lang="en-US" sz="9600" dirty="0" err="1"/>
              <a:t>dikumpulkan</a:t>
            </a:r>
            <a:r>
              <a:rPr lang="en-US" sz="9600" dirty="0"/>
              <a:t> </a:t>
            </a:r>
            <a:r>
              <a:rPr lang="en-US" sz="9600" dirty="0" err="1"/>
              <a:t>sumbernya</a:t>
            </a:r>
            <a:r>
              <a:rPr lang="en-US" sz="9600" dirty="0"/>
              <a:t> </a:t>
            </a:r>
            <a:r>
              <a:rPr lang="en-US" sz="9600" dirty="0" err="1"/>
              <a:t>bisa</a:t>
            </a:r>
            <a:r>
              <a:rPr lang="en-US" sz="9600" dirty="0"/>
              <a:t> </a:t>
            </a:r>
            <a:r>
              <a:rPr lang="en-US" sz="9600" dirty="0" err="1"/>
              <a:t>dari</a:t>
            </a:r>
            <a:r>
              <a:rPr lang="en-US" sz="9600" dirty="0"/>
              <a:t> database </a:t>
            </a:r>
            <a:r>
              <a:rPr lang="en-US" sz="9600" dirty="0" err="1"/>
              <a:t>atau</a:t>
            </a:r>
            <a:r>
              <a:rPr lang="en-US" sz="9600" dirty="0"/>
              <a:t> data warehouse yang </a:t>
            </a:r>
            <a:r>
              <a:rPr lang="en-US" sz="9600" dirty="0" err="1"/>
              <a:t>dimiliki</a:t>
            </a:r>
            <a:r>
              <a:rPr lang="en-US" sz="9600" dirty="0"/>
              <a:t> bank </a:t>
            </a:r>
            <a:r>
              <a:rPr lang="en-US" sz="9600" dirty="0" err="1"/>
              <a:t>tersebut</a:t>
            </a:r>
            <a:r>
              <a:rPr lang="en-US" sz="9600" dirty="0"/>
              <a:t> </a:t>
            </a:r>
            <a:r>
              <a:rPr lang="en-US" sz="9600" dirty="0" err="1"/>
              <a:t>bila</a:t>
            </a:r>
            <a:r>
              <a:rPr lang="en-US" sz="9600" dirty="0"/>
              <a:t> bank </a:t>
            </a:r>
            <a:r>
              <a:rPr lang="en-US" sz="9600" dirty="0" err="1"/>
              <a:t>sudah</a:t>
            </a:r>
            <a:r>
              <a:rPr lang="en-US" sz="9600" dirty="0"/>
              <a:t> </a:t>
            </a:r>
            <a:r>
              <a:rPr lang="en-US" sz="9600" dirty="0" err="1"/>
              <a:t>menyimpannya</a:t>
            </a:r>
            <a:r>
              <a:rPr lang="en-US" sz="9600" dirty="0"/>
              <a:t> </a:t>
            </a:r>
            <a:r>
              <a:rPr lang="en-US" sz="9600" dirty="0" err="1"/>
              <a:t>dengan</a:t>
            </a:r>
            <a:r>
              <a:rPr lang="en-US" sz="9600" dirty="0"/>
              <a:t> </a:t>
            </a:r>
            <a:r>
              <a:rPr lang="en-US" sz="9600" dirty="0" err="1"/>
              <a:t>rapi</a:t>
            </a:r>
            <a:r>
              <a:rPr lang="en-US" sz="9600" dirty="0"/>
              <a:t> </a:t>
            </a:r>
            <a:r>
              <a:rPr lang="en-US" sz="9600" dirty="0" err="1"/>
              <a:t>secara</a:t>
            </a:r>
            <a:r>
              <a:rPr lang="en-US" sz="9600" dirty="0"/>
              <a:t> digital. </a:t>
            </a:r>
            <a:r>
              <a:rPr lang="en-US" sz="9600" dirty="0" err="1"/>
              <a:t>Atau</a:t>
            </a:r>
            <a:r>
              <a:rPr lang="en-US" sz="9600" dirty="0"/>
              <a:t> </a:t>
            </a:r>
            <a:r>
              <a:rPr lang="en-US" sz="9600" dirty="0" err="1"/>
              <a:t>mungkin</a:t>
            </a:r>
            <a:r>
              <a:rPr lang="en-US" sz="9600" dirty="0"/>
              <a:t> </a:t>
            </a:r>
            <a:r>
              <a:rPr lang="en-US" sz="9600" dirty="0" err="1"/>
              <a:t>sumbernya</a:t>
            </a:r>
            <a:r>
              <a:rPr lang="en-US" sz="9600" dirty="0"/>
              <a:t> </a:t>
            </a:r>
            <a:r>
              <a:rPr lang="en-US" sz="9600" dirty="0" err="1"/>
              <a:t>bisa</a:t>
            </a:r>
            <a:r>
              <a:rPr lang="en-US" sz="9600" dirty="0"/>
              <a:t> </a:t>
            </a:r>
            <a:r>
              <a:rPr lang="en-US" sz="9600" dirty="0" err="1"/>
              <a:t>dari</a:t>
            </a:r>
            <a:r>
              <a:rPr lang="en-US" sz="9600" dirty="0"/>
              <a:t> file2 digital </a:t>
            </a:r>
            <a:r>
              <a:rPr lang="en-US" sz="9600" dirty="0" err="1"/>
              <a:t>seperti</a:t>
            </a:r>
            <a:r>
              <a:rPr lang="en-US" sz="9600" dirty="0"/>
              <a:t> file excel, pdf, </a:t>
            </a:r>
            <a:r>
              <a:rPr lang="en-US" sz="9600" dirty="0" err="1"/>
              <a:t>dll</a:t>
            </a:r>
            <a:r>
              <a:rPr lang="en-US" sz="9600" dirty="0"/>
              <a:t>. </a:t>
            </a:r>
            <a:r>
              <a:rPr lang="en-US" sz="9600" dirty="0" err="1"/>
              <a:t>Atau</a:t>
            </a:r>
            <a:r>
              <a:rPr lang="en-US" sz="9600" dirty="0"/>
              <a:t> </a:t>
            </a:r>
            <a:r>
              <a:rPr lang="en-US" sz="9600" dirty="0" err="1"/>
              <a:t>mungkin</a:t>
            </a:r>
            <a:r>
              <a:rPr lang="en-US" sz="9600" dirty="0"/>
              <a:t> juga data2nya </a:t>
            </a:r>
            <a:r>
              <a:rPr lang="en-US" sz="9600" dirty="0" err="1"/>
              <a:t>masih</a:t>
            </a:r>
            <a:r>
              <a:rPr lang="en-US" sz="9600" dirty="0"/>
              <a:t> </a:t>
            </a:r>
            <a:r>
              <a:rPr lang="en-US" sz="9600" dirty="0" err="1"/>
              <a:t>disimpan</a:t>
            </a:r>
            <a:r>
              <a:rPr lang="en-US" sz="9600" dirty="0"/>
              <a:t> </a:t>
            </a:r>
            <a:r>
              <a:rPr lang="en-US" sz="9600" dirty="0" err="1"/>
              <a:t>dalam</a:t>
            </a:r>
            <a:r>
              <a:rPr lang="en-US" sz="9600" dirty="0"/>
              <a:t> </a:t>
            </a:r>
            <a:r>
              <a:rPr lang="en-US" sz="9600" dirty="0" err="1"/>
              <a:t>bentuk</a:t>
            </a:r>
            <a:r>
              <a:rPr lang="en-US" sz="9600" dirty="0"/>
              <a:t> hard copy (</a:t>
            </a:r>
            <a:r>
              <a:rPr lang="en-US" sz="9600" dirty="0" err="1"/>
              <a:t>dikertas</a:t>
            </a:r>
            <a:r>
              <a:rPr lang="en-US" sz="9600" dirty="0"/>
              <a:t>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Dimana </a:t>
            </a:r>
            <a:r>
              <a:rPr lang="en-US" sz="9600" dirty="0" err="1"/>
              <a:t>intinya</a:t>
            </a:r>
            <a:r>
              <a:rPr lang="en-US" sz="9600" dirty="0"/>
              <a:t> </a:t>
            </a:r>
            <a:r>
              <a:rPr lang="en-US" sz="9600" dirty="0" err="1"/>
              <a:t>kita</a:t>
            </a:r>
            <a:r>
              <a:rPr lang="en-US" sz="9600" dirty="0"/>
              <a:t> </a:t>
            </a:r>
            <a:r>
              <a:rPr lang="en-US" sz="9600" dirty="0" err="1"/>
              <a:t>harus</a:t>
            </a:r>
            <a:r>
              <a:rPr lang="en-US" sz="9600" dirty="0"/>
              <a:t> </a:t>
            </a:r>
            <a:r>
              <a:rPr lang="en-US" sz="9600" dirty="0" err="1"/>
              <a:t>mengumpulkan</a:t>
            </a:r>
            <a:r>
              <a:rPr lang="en-US" sz="9600" dirty="0"/>
              <a:t> data dan </a:t>
            </a:r>
            <a:r>
              <a:rPr lang="en-US" sz="9600" dirty="0" err="1"/>
              <a:t>merubah</a:t>
            </a:r>
            <a:r>
              <a:rPr lang="en-US" sz="9600" dirty="0"/>
              <a:t> </a:t>
            </a:r>
            <a:r>
              <a:rPr lang="en-US" sz="9600" dirty="0" err="1"/>
              <a:t>formatnya</a:t>
            </a:r>
            <a:r>
              <a:rPr lang="en-US" sz="9600" dirty="0"/>
              <a:t> </a:t>
            </a:r>
            <a:r>
              <a:rPr lang="en-US" sz="9600" dirty="0" err="1"/>
              <a:t>bila</a:t>
            </a:r>
            <a:r>
              <a:rPr lang="en-US" sz="9600" dirty="0"/>
              <a:t> </a:t>
            </a:r>
            <a:r>
              <a:rPr lang="en-US" sz="9600" dirty="0" err="1"/>
              <a:t>diperlukan</a:t>
            </a:r>
            <a:r>
              <a:rPr lang="en-US" sz="9600" dirty="0"/>
              <a:t> </a:t>
            </a:r>
            <a:r>
              <a:rPr lang="en-US" sz="9600" dirty="0" err="1"/>
              <a:t>sesuai</a:t>
            </a:r>
            <a:r>
              <a:rPr lang="en-US" sz="9600" dirty="0"/>
              <a:t> </a:t>
            </a:r>
            <a:r>
              <a:rPr lang="en-US" sz="9600" dirty="0" err="1"/>
              <a:t>dengan</a:t>
            </a:r>
            <a:r>
              <a:rPr lang="en-US" sz="9600" dirty="0"/>
              <a:t> yang </a:t>
            </a:r>
            <a:r>
              <a:rPr lang="en-US" sz="9600" dirty="0" err="1"/>
              <a:t>sudah</a:t>
            </a:r>
            <a:r>
              <a:rPr lang="en-US" sz="9600" dirty="0"/>
              <a:t> </a:t>
            </a:r>
            <a:r>
              <a:rPr lang="en-US" sz="9600" dirty="0" err="1"/>
              <a:t>ditentukan</a:t>
            </a:r>
            <a:r>
              <a:rPr lang="en-US" sz="9600" dirty="0"/>
              <a:t> </a:t>
            </a:r>
            <a:r>
              <a:rPr lang="en-US" sz="9600" dirty="0" err="1"/>
              <a:t>dibagian</a:t>
            </a:r>
            <a:r>
              <a:rPr lang="en-US" sz="9600" dirty="0"/>
              <a:t> Data Requirements.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5383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Dan </a:t>
            </a:r>
            <a:r>
              <a:rPr lang="en-US" sz="9600" dirty="0" err="1"/>
              <a:t>dalam</a:t>
            </a:r>
            <a:r>
              <a:rPr lang="en-US" sz="9600" dirty="0"/>
              <a:t> proses </a:t>
            </a:r>
            <a:r>
              <a:rPr lang="en-US" sz="9600" dirty="0" err="1"/>
              <a:t>ini</a:t>
            </a:r>
            <a:r>
              <a:rPr lang="en-US" sz="9600" dirty="0"/>
              <a:t> </a:t>
            </a:r>
            <a:r>
              <a:rPr lang="en-US" sz="9600" dirty="0" err="1"/>
              <a:t>biasa</a:t>
            </a:r>
            <a:r>
              <a:rPr lang="en-US" sz="9600" dirty="0"/>
              <a:t> </a:t>
            </a:r>
            <a:r>
              <a:rPr lang="en-US" sz="9600" dirty="0" err="1"/>
              <a:t>seorang</a:t>
            </a:r>
            <a:r>
              <a:rPr lang="en-US" sz="9600" dirty="0"/>
              <a:t> Data Scientist </a:t>
            </a:r>
            <a:r>
              <a:rPr lang="en-US" sz="9600" dirty="0" err="1"/>
              <a:t>harus</a:t>
            </a:r>
            <a:r>
              <a:rPr lang="en-US" sz="9600" dirty="0"/>
              <a:t> </a:t>
            </a:r>
            <a:r>
              <a:rPr lang="en-US" sz="9600" dirty="0" err="1"/>
              <a:t>bekerja</a:t>
            </a:r>
            <a:r>
              <a:rPr lang="en-US" sz="9600" dirty="0"/>
              <a:t> </a:t>
            </a:r>
            <a:r>
              <a:rPr lang="en-US" sz="9600" dirty="0" err="1"/>
              <a:t>sama</a:t>
            </a:r>
            <a:r>
              <a:rPr lang="en-US" sz="9600" dirty="0"/>
              <a:t> </a:t>
            </a:r>
            <a:r>
              <a:rPr lang="en-US" sz="9600" dirty="0" err="1"/>
              <a:t>dengan</a:t>
            </a:r>
            <a:r>
              <a:rPr lang="en-US" sz="9600" dirty="0"/>
              <a:t> team Data Engineer, yang </a:t>
            </a:r>
            <a:r>
              <a:rPr lang="en-US" sz="9600" dirty="0" err="1"/>
              <a:t>mengetahui</a:t>
            </a:r>
            <a:r>
              <a:rPr lang="en-US" sz="9600" dirty="0"/>
              <a:t> </a:t>
            </a:r>
            <a:r>
              <a:rPr lang="en-US" sz="9600" dirty="0" err="1"/>
              <a:t>dimana</a:t>
            </a:r>
            <a:r>
              <a:rPr lang="en-US" sz="9600" dirty="0"/>
              <a:t> data yang </a:t>
            </a:r>
            <a:r>
              <a:rPr lang="en-US" sz="9600" dirty="0" err="1"/>
              <a:t>diperlukan</a:t>
            </a:r>
            <a:r>
              <a:rPr lang="en-US" sz="9600" dirty="0"/>
              <a:t> </a:t>
            </a:r>
            <a:r>
              <a:rPr lang="en-US" sz="9600" dirty="0" err="1"/>
              <a:t>disimpan</a:t>
            </a:r>
            <a:r>
              <a:rPr lang="en-US" sz="9600" dirty="0"/>
              <a:t> dan </a:t>
            </a:r>
            <a:r>
              <a:rPr lang="en-US" sz="9600" dirty="0" err="1"/>
              <a:t>bagaimana</a:t>
            </a:r>
            <a:r>
              <a:rPr lang="en-US" sz="9600" dirty="0"/>
              <a:t> </a:t>
            </a:r>
            <a:r>
              <a:rPr lang="en-US" sz="9600" dirty="0" err="1"/>
              <a:t>cara</a:t>
            </a:r>
            <a:r>
              <a:rPr lang="en-US" sz="9600" dirty="0"/>
              <a:t> </a:t>
            </a:r>
            <a:r>
              <a:rPr lang="en-US" sz="9600" dirty="0" err="1"/>
              <a:t>mengambilnya</a:t>
            </a:r>
            <a:r>
              <a:rPr lang="en-US" sz="9600" dirty="0"/>
              <a:t>. Dan </a:t>
            </a:r>
            <a:r>
              <a:rPr lang="en-US" sz="9600" dirty="0" err="1"/>
              <a:t>otomatis</a:t>
            </a:r>
            <a:r>
              <a:rPr lang="en-US" sz="9600" dirty="0"/>
              <a:t> </a:t>
            </a:r>
            <a:r>
              <a:rPr lang="en-US" sz="9600" dirty="0" err="1"/>
              <a:t>selama</a:t>
            </a:r>
            <a:r>
              <a:rPr lang="en-US" sz="9600" dirty="0"/>
              <a:t> </a:t>
            </a:r>
            <a:r>
              <a:rPr lang="en-US" sz="9600" dirty="0" err="1"/>
              <a:t>semua</a:t>
            </a:r>
            <a:r>
              <a:rPr lang="en-US" sz="9600" dirty="0"/>
              <a:t> proses </a:t>
            </a:r>
            <a:r>
              <a:rPr lang="en-US" sz="9600" dirty="0" err="1"/>
              <a:t>ini</a:t>
            </a:r>
            <a:r>
              <a:rPr lang="en-US" sz="9600" dirty="0"/>
              <a:t> </a:t>
            </a:r>
            <a:r>
              <a:rPr lang="en-US" sz="9600" dirty="0" err="1"/>
              <a:t>berlangsung</a:t>
            </a:r>
            <a:r>
              <a:rPr lang="en-US" sz="9600" dirty="0"/>
              <a:t> </a:t>
            </a:r>
            <a:r>
              <a:rPr lang="en-US" sz="9600" dirty="0" err="1"/>
              <a:t>tetap</a:t>
            </a:r>
            <a:r>
              <a:rPr lang="en-US" sz="9600" dirty="0"/>
              <a:t> </a:t>
            </a:r>
            <a:r>
              <a:rPr lang="en-US" sz="9600" dirty="0" err="1"/>
              <a:t>harus</a:t>
            </a:r>
            <a:r>
              <a:rPr lang="en-US" sz="9600" dirty="0"/>
              <a:t> </a:t>
            </a:r>
            <a:r>
              <a:rPr lang="en-US" sz="9600" dirty="0" err="1"/>
              <a:t>berkomunikasi</a:t>
            </a:r>
            <a:r>
              <a:rPr lang="en-US" sz="9600" dirty="0"/>
              <a:t> dan </a:t>
            </a:r>
            <a:r>
              <a:rPr lang="en-US" sz="9600" dirty="0" err="1"/>
              <a:t>bekerja</a:t>
            </a:r>
            <a:r>
              <a:rPr lang="en-US" sz="9600" dirty="0"/>
              <a:t> </a:t>
            </a:r>
            <a:r>
              <a:rPr lang="en-US" sz="9600" dirty="0" err="1"/>
              <a:t>sama</a:t>
            </a:r>
            <a:r>
              <a:rPr lang="en-US" sz="9600" dirty="0"/>
              <a:t> </a:t>
            </a:r>
            <a:r>
              <a:rPr lang="en-US" sz="9600" dirty="0" err="1"/>
              <a:t>dengan</a:t>
            </a:r>
            <a:r>
              <a:rPr lang="en-US" sz="9600" dirty="0"/>
              <a:t> </a:t>
            </a:r>
            <a:r>
              <a:rPr lang="en-US" sz="9600" dirty="0" err="1"/>
              <a:t>atasan</a:t>
            </a:r>
            <a:r>
              <a:rPr lang="en-US" sz="9600" dirty="0"/>
              <a:t>/client yang paling </a:t>
            </a:r>
            <a:r>
              <a:rPr lang="en-US" sz="9600" dirty="0" err="1"/>
              <a:t>mengerti</a:t>
            </a:r>
            <a:r>
              <a:rPr lang="en-US" sz="9600" dirty="0"/>
              <a:t> domain </a:t>
            </a:r>
            <a:r>
              <a:rPr lang="en-US" sz="9600" dirty="0" err="1"/>
              <a:t>masalah</a:t>
            </a:r>
            <a:r>
              <a:rPr lang="en-US" sz="9600" dirty="0"/>
              <a:t> dan </a:t>
            </a:r>
            <a:r>
              <a:rPr lang="en-US" sz="9600" dirty="0" err="1"/>
              <a:t>kegiatannya</a:t>
            </a:r>
            <a:r>
              <a:rPr lang="en-US" sz="9600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6369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D" sz="4000" dirty="0" err="1"/>
              <a:t>Sekarang</a:t>
            </a:r>
            <a:r>
              <a:rPr lang="en-ID" sz="4000" dirty="0"/>
              <a:t> </a:t>
            </a:r>
            <a:r>
              <a:rPr lang="en-ID" sz="4000" dirty="0" err="1"/>
              <a:t>kita</a:t>
            </a:r>
            <a:r>
              <a:rPr lang="en-ID" sz="4000" dirty="0"/>
              <a:t> </a:t>
            </a:r>
            <a:r>
              <a:rPr lang="en-ID" sz="4000" dirty="0" err="1"/>
              <a:t>masuk</a:t>
            </a:r>
            <a:r>
              <a:rPr lang="en-ID" sz="4000" dirty="0"/>
              <a:t> </a:t>
            </a:r>
            <a:r>
              <a:rPr lang="en-ID" sz="4000" dirty="0" err="1"/>
              <a:t>ke</a:t>
            </a:r>
            <a:r>
              <a:rPr lang="en-ID" sz="4000" dirty="0"/>
              <a:t> </a:t>
            </a:r>
            <a:r>
              <a:rPr lang="en-ID" sz="4000" dirty="0" err="1"/>
              <a:t>tahap</a:t>
            </a:r>
            <a:r>
              <a:rPr lang="en-ID" sz="4000" dirty="0"/>
              <a:t> </a:t>
            </a:r>
            <a:r>
              <a:rPr lang="en-ID" sz="4000" dirty="0" err="1"/>
              <a:t>kelima</a:t>
            </a:r>
            <a:r>
              <a:rPr lang="en-ID" sz="4000" dirty="0"/>
              <a:t>, </a:t>
            </a:r>
            <a:r>
              <a:rPr lang="en-ID" sz="4000" dirty="0" err="1"/>
              <a:t>yaitu</a:t>
            </a:r>
            <a:r>
              <a:rPr lang="en-ID" sz="4000" dirty="0"/>
              <a:t> </a:t>
            </a:r>
            <a:r>
              <a:rPr lang="en-ID" sz="4000" dirty="0" err="1"/>
              <a:t>tahap</a:t>
            </a:r>
            <a:r>
              <a:rPr lang="en-ID" sz="4000" dirty="0"/>
              <a:t> data understanding, </a:t>
            </a:r>
            <a:r>
              <a:rPr lang="en-ID" sz="4000" dirty="0" err="1"/>
              <a:t>atau</a:t>
            </a:r>
            <a:r>
              <a:rPr lang="en-ID" sz="4000" dirty="0"/>
              <a:t> </a:t>
            </a:r>
            <a:r>
              <a:rPr lang="en-ID" sz="4000" dirty="0" err="1"/>
              <a:t>pemahaman</a:t>
            </a:r>
            <a:r>
              <a:rPr lang="en-ID" sz="4000" dirty="0"/>
              <a:t>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0355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 dirty="0"/>
              <a:t>Setelah </a:t>
            </a:r>
            <a:r>
              <a:rPr lang="en-ID" sz="5400" dirty="0" err="1"/>
              <a:t>pengumpulan</a:t>
            </a:r>
            <a:r>
              <a:rPr lang="en-ID" sz="5400" dirty="0"/>
              <a:t> data, data scientist </a:t>
            </a:r>
            <a:r>
              <a:rPr lang="en-ID" sz="5400" dirty="0" err="1"/>
              <a:t>biasanya</a:t>
            </a:r>
            <a:r>
              <a:rPr lang="en-ID" sz="5400" dirty="0"/>
              <a:t> </a:t>
            </a:r>
            <a:r>
              <a:rPr lang="en-ID" sz="5400" dirty="0" err="1"/>
              <a:t>menggunakan</a:t>
            </a:r>
            <a:r>
              <a:rPr lang="en-ID" sz="5400" dirty="0"/>
              <a:t> </a:t>
            </a:r>
            <a:r>
              <a:rPr lang="en-ID" sz="5400" dirty="0" err="1"/>
              <a:t>statistik</a:t>
            </a:r>
            <a:r>
              <a:rPr lang="en-ID" sz="5400" dirty="0"/>
              <a:t> </a:t>
            </a:r>
            <a:r>
              <a:rPr lang="en-ID" sz="5400" dirty="0" err="1"/>
              <a:t>deskriptif</a:t>
            </a:r>
            <a:r>
              <a:rPr lang="en-ID" sz="5400" dirty="0"/>
              <a:t> dan </a:t>
            </a:r>
            <a:r>
              <a:rPr lang="en-ID" sz="5400" dirty="0" err="1"/>
              <a:t>teknik</a:t>
            </a:r>
            <a:r>
              <a:rPr lang="en-ID" sz="5400" dirty="0"/>
              <a:t> </a:t>
            </a:r>
            <a:r>
              <a:rPr lang="en-ID" sz="5400" dirty="0" err="1"/>
              <a:t>visualisasi</a:t>
            </a:r>
            <a:r>
              <a:rPr lang="en-ID" sz="5400" dirty="0"/>
              <a:t> </a:t>
            </a:r>
            <a:r>
              <a:rPr lang="en-ID" sz="5400" dirty="0" err="1"/>
              <a:t>untuk</a:t>
            </a:r>
            <a:r>
              <a:rPr lang="en-ID" sz="5400" dirty="0"/>
              <a:t> </a:t>
            </a:r>
            <a:r>
              <a:rPr lang="en-ID" sz="5400" dirty="0" err="1"/>
              <a:t>memahami</a:t>
            </a:r>
            <a:r>
              <a:rPr lang="en-ID" sz="5400" dirty="0"/>
              <a:t> </a:t>
            </a:r>
            <a:r>
              <a:rPr lang="en-ID" sz="5400" dirty="0" err="1"/>
              <a:t>konten</a:t>
            </a:r>
            <a:r>
              <a:rPr lang="en-ID" sz="5400" dirty="0"/>
              <a:t> data, </a:t>
            </a:r>
            <a:r>
              <a:rPr lang="en-ID" sz="5400" dirty="0" err="1"/>
              <a:t>menilai</a:t>
            </a:r>
            <a:r>
              <a:rPr lang="en-ID" sz="5400" dirty="0"/>
              <a:t> </a:t>
            </a:r>
            <a:r>
              <a:rPr lang="en-ID" sz="5400" dirty="0" err="1"/>
              <a:t>kualitas</a:t>
            </a:r>
            <a:r>
              <a:rPr lang="en-ID" sz="5400" dirty="0"/>
              <a:t> data, dan </a:t>
            </a:r>
            <a:r>
              <a:rPr lang="en-ID" sz="5400" dirty="0" err="1"/>
              <a:t>menemukan</a:t>
            </a:r>
            <a:r>
              <a:rPr lang="en-ID" sz="5400" dirty="0"/>
              <a:t> </a:t>
            </a:r>
            <a:r>
              <a:rPr lang="en-ID" sz="5400" dirty="0" err="1"/>
              <a:t>wawasan</a:t>
            </a:r>
            <a:r>
              <a:rPr lang="en-ID" sz="5400" dirty="0"/>
              <a:t> </a:t>
            </a:r>
            <a:r>
              <a:rPr lang="en-ID" sz="5400" dirty="0" err="1"/>
              <a:t>awal</a:t>
            </a:r>
            <a:r>
              <a:rPr lang="en-ID" sz="5400" dirty="0"/>
              <a:t> </a:t>
            </a:r>
            <a:r>
              <a:rPr lang="en-ID" sz="5400" dirty="0" err="1"/>
              <a:t>tentang</a:t>
            </a:r>
            <a:r>
              <a:rPr lang="en-ID" sz="5400" dirty="0"/>
              <a:t> data.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 dirty="0"/>
              <a:t>Dan </a:t>
            </a:r>
            <a:r>
              <a:rPr lang="en-ID" sz="5400" dirty="0" err="1"/>
              <a:t>Pengumpulan</a:t>
            </a:r>
            <a:r>
              <a:rPr lang="en-ID" sz="5400" dirty="0"/>
              <a:t> data </a:t>
            </a:r>
            <a:r>
              <a:rPr lang="en-ID" sz="5400" dirty="0" err="1"/>
              <a:t>tambahan</a:t>
            </a:r>
            <a:r>
              <a:rPr lang="en-ID" sz="5400" dirty="0"/>
              <a:t> </a:t>
            </a:r>
            <a:r>
              <a:rPr lang="en-ID" sz="5400" dirty="0" err="1"/>
              <a:t>mungkin</a:t>
            </a:r>
            <a:r>
              <a:rPr lang="en-ID" sz="5400" dirty="0"/>
              <a:t> </a:t>
            </a:r>
            <a:r>
              <a:rPr lang="en-ID" sz="5400" dirty="0" err="1"/>
              <a:t>diperlukan</a:t>
            </a:r>
            <a:r>
              <a:rPr lang="en-ID" sz="5400" dirty="0"/>
              <a:t> </a:t>
            </a:r>
            <a:r>
              <a:rPr lang="en-ID" sz="5400" dirty="0" err="1"/>
              <a:t>bila</a:t>
            </a:r>
            <a:r>
              <a:rPr lang="en-ID" sz="5400" dirty="0"/>
              <a:t> </a:t>
            </a:r>
            <a:r>
              <a:rPr lang="en-ID" sz="5400" dirty="0" err="1"/>
              <a:t>ditemukan</a:t>
            </a:r>
            <a:r>
              <a:rPr lang="en-ID" sz="5400" dirty="0"/>
              <a:t> </a:t>
            </a:r>
            <a:r>
              <a:rPr lang="en-ID" sz="5400" dirty="0" err="1"/>
              <a:t>adanya</a:t>
            </a:r>
            <a:r>
              <a:rPr lang="en-ID" sz="5400" dirty="0"/>
              <a:t> </a:t>
            </a:r>
            <a:r>
              <a:rPr lang="en-ID" sz="5400" dirty="0" err="1"/>
              <a:t>kesenjangan</a:t>
            </a:r>
            <a:r>
              <a:rPr lang="en-ID" sz="5400" dirty="0"/>
              <a:t>/</a:t>
            </a:r>
            <a:r>
              <a:rPr lang="en-ID" sz="5400" dirty="0" err="1"/>
              <a:t>kekurangan</a:t>
            </a:r>
            <a:r>
              <a:rPr lang="en-ID" sz="5400" dirty="0"/>
              <a:t> pada data yang </a:t>
            </a:r>
            <a:r>
              <a:rPr lang="en-ID" sz="5400" dirty="0" err="1"/>
              <a:t>ada</a:t>
            </a:r>
            <a:r>
              <a:rPr lang="en-ID" sz="5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868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200" dirty="0" err="1"/>
              <a:t>Saat</a:t>
            </a:r>
            <a:r>
              <a:rPr lang="en-ID" sz="7200" dirty="0"/>
              <a:t> </a:t>
            </a:r>
            <a:r>
              <a:rPr lang="en-ID" sz="7200" dirty="0" err="1"/>
              <a:t>melakukan</a:t>
            </a:r>
            <a:r>
              <a:rPr lang="en-ID" sz="7200" dirty="0"/>
              <a:t> Analisa data, </a:t>
            </a:r>
            <a:r>
              <a:rPr lang="en-ID" sz="7200" dirty="0" err="1"/>
              <a:t>jangan</a:t>
            </a:r>
            <a:r>
              <a:rPr lang="en-ID" sz="7200" dirty="0"/>
              <a:t> </a:t>
            </a:r>
            <a:r>
              <a:rPr lang="en-ID" sz="7200" dirty="0" err="1"/>
              <a:t>lupa</a:t>
            </a:r>
            <a:r>
              <a:rPr lang="en-ID" sz="7200" dirty="0"/>
              <a:t> </a:t>
            </a:r>
            <a:r>
              <a:rPr lang="en-ID" sz="7200" dirty="0" err="1"/>
              <a:t>tujuan</a:t>
            </a:r>
            <a:r>
              <a:rPr lang="en-ID" sz="7200" dirty="0"/>
              <a:t> </a:t>
            </a:r>
            <a:r>
              <a:rPr lang="en-ID" sz="7200" dirty="0" err="1"/>
              <a:t>masalah</a:t>
            </a:r>
            <a:r>
              <a:rPr lang="en-ID" sz="7200" dirty="0"/>
              <a:t> yang </a:t>
            </a:r>
            <a:r>
              <a:rPr lang="en-ID" sz="7200" dirty="0" err="1"/>
              <a:t>ingin</a:t>
            </a:r>
            <a:r>
              <a:rPr lang="en-ID" sz="7200" dirty="0"/>
              <a:t> </a:t>
            </a:r>
            <a:r>
              <a:rPr lang="en-ID" sz="7200" dirty="0" err="1"/>
              <a:t>diatasi</a:t>
            </a:r>
            <a:r>
              <a:rPr lang="en-ID" sz="7200" dirty="0"/>
              <a:t>, </a:t>
            </a:r>
            <a:r>
              <a:rPr lang="en-ID" sz="7200" dirty="0" err="1"/>
              <a:t>dimana</a:t>
            </a:r>
            <a:r>
              <a:rPr lang="en-ID" sz="7200" dirty="0"/>
              <a:t> Analisa yang </a:t>
            </a:r>
            <a:r>
              <a:rPr lang="en-ID" sz="7200" dirty="0" err="1"/>
              <a:t>dilakukan</a:t>
            </a:r>
            <a:r>
              <a:rPr lang="en-ID" sz="7200" dirty="0"/>
              <a:t> </a:t>
            </a:r>
            <a:r>
              <a:rPr lang="en-ID" sz="7200" dirty="0" err="1"/>
              <a:t>harus</a:t>
            </a:r>
            <a:r>
              <a:rPr lang="en-ID" sz="7200" dirty="0"/>
              <a:t> </a:t>
            </a:r>
            <a:r>
              <a:rPr lang="en-ID" sz="7200" dirty="0" err="1"/>
              <a:t>selalu</a:t>
            </a:r>
            <a:r>
              <a:rPr lang="en-ID" sz="7200" dirty="0"/>
              <a:t> </a:t>
            </a:r>
            <a:r>
              <a:rPr lang="en-ID" sz="7200" dirty="0" err="1"/>
              <a:t>bertujuan</a:t>
            </a:r>
            <a:r>
              <a:rPr lang="en-ID" sz="7200" dirty="0"/>
              <a:t> </a:t>
            </a:r>
            <a:r>
              <a:rPr lang="en-ID" sz="7200" dirty="0" err="1"/>
              <a:t>untuk</a:t>
            </a:r>
            <a:r>
              <a:rPr lang="en-ID" sz="7200" dirty="0"/>
              <a:t> </a:t>
            </a:r>
            <a:r>
              <a:rPr lang="en-ID" sz="7200" dirty="0" err="1"/>
              <a:t>menjawab</a:t>
            </a:r>
            <a:r>
              <a:rPr lang="en-ID" sz="7200" dirty="0"/>
              <a:t> pertanyaan2 yang </a:t>
            </a:r>
            <a:r>
              <a:rPr lang="en-ID" sz="7200" dirty="0" err="1"/>
              <a:t>berhubungan</a:t>
            </a:r>
            <a:r>
              <a:rPr lang="en-ID" sz="7200" dirty="0"/>
              <a:t> </a:t>
            </a:r>
            <a:r>
              <a:rPr lang="en-ID" sz="7200" dirty="0" err="1"/>
              <a:t>dengan</a:t>
            </a:r>
            <a:r>
              <a:rPr lang="en-ID" sz="7200" dirty="0"/>
              <a:t> </a:t>
            </a:r>
            <a:r>
              <a:rPr lang="en-ID" sz="7200" dirty="0" err="1"/>
              <a:t>masalahnya</a:t>
            </a:r>
            <a:r>
              <a:rPr lang="en-ID" sz="7200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200" dirty="0"/>
              <a:t>Hal yang </a:t>
            </a:r>
            <a:r>
              <a:rPr lang="en-ID" sz="7200" dirty="0" err="1"/>
              <a:t>biasa</a:t>
            </a:r>
            <a:r>
              <a:rPr lang="en-ID" sz="7200" dirty="0"/>
              <a:t> </a:t>
            </a:r>
            <a:r>
              <a:rPr lang="en-ID" sz="7200" dirty="0" err="1"/>
              <a:t>dicheck</a:t>
            </a:r>
            <a:r>
              <a:rPr lang="en-ID" sz="7200" dirty="0"/>
              <a:t> </a:t>
            </a:r>
            <a:r>
              <a:rPr lang="en-ID" sz="7200" dirty="0" err="1"/>
              <a:t>saat</a:t>
            </a:r>
            <a:r>
              <a:rPr lang="en-ID" sz="7200" dirty="0"/>
              <a:t> </a:t>
            </a:r>
            <a:r>
              <a:rPr lang="en-ID" sz="7200" dirty="0" err="1"/>
              <a:t>melakukan</a:t>
            </a:r>
            <a:r>
              <a:rPr lang="en-ID" sz="7200" dirty="0"/>
              <a:t> Analisa data </a:t>
            </a:r>
            <a:r>
              <a:rPr lang="en-ID" sz="7200" dirty="0" err="1"/>
              <a:t>adalah</a:t>
            </a:r>
            <a:r>
              <a:rPr lang="en-ID" sz="7200" dirty="0"/>
              <a:t> </a:t>
            </a:r>
            <a:r>
              <a:rPr lang="en-ID" sz="7200" dirty="0" err="1"/>
              <a:t>mengecheck</a:t>
            </a:r>
            <a:r>
              <a:rPr lang="en-ID" sz="7200" dirty="0"/>
              <a:t> </a:t>
            </a:r>
            <a:r>
              <a:rPr lang="en-ID" sz="7200" dirty="0" err="1"/>
              <a:t>variasi</a:t>
            </a:r>
            <a:r>
              <a:rPr lang="en-ID" sz="7200" dirty="0"/>
              <a:t> </a:t>
            </a:r>
            <a:r>
              <a:rPr lang="en-ID" sz="7200" dirty="0" err="1"/>
              <a:t>dari</a:t>
            </a:r>
            <a:r>
              <a:rPr lang="en-ID" sz="7200" dirty="0"/>
              <a:t> data, </a:t>
            </a:r>
            <a:r>
              <a:rPr lang="en-ID" sz="7200" dirty="0" err="1"/>
              <a:t>korelasi</a:t>
            </a:r>
            <a:r>
              <a:rPr lang="en-ID" sz="7200" dirty="0"/>
              <a:t>/</a:t>
            </a:r>
            <a:r>
              <a:rPr lang="en-ID" sz="7200" dirty="0" err="1"/>
              <a:t>hubungan</a:t>
            </a:r>
            <a:r>
              <a:rPr lang="en-ID" sz="7200" dirty="0"/>
              <a:t> </a:t>
            </a:r>
            <a:r>
              <a:rPr lang="en-ID" sz="7200" dirty="0" err="1"/>
              <a:t>antar</a:t>
            </a:r>
            <a:r>
              <a:rPr lang="en-ID" sz="7200" dirty="0"/>
              <a:t> data dan </a:t>
            </a:r>
            <a:r>
              <a:rPr lang="en-ID" sz="7200" dirty="0" err="1"/>
              <a:t>kolom</a:t>
            </a:r>
            <a:r>
              <a:rPr lang="en-ID" sz="7200" dirty="0"/>
              <a:t>, trend </a:t>
            </a:r>
            <a:r>
              <a:rPr lang="en-ID" sz="7200" dirty="0" err="1"/>
              <a:t>dari</a:t>
            </a:r>
            <a:r>
              <a:rPr lang="en-ID" sz="7200" dirty="0"/>
              <a:t> data, dan data2 outlier/data2 </a:t>
            </a:r>
            <a:r>
              <a:rPr lang="en-ID" sz="7200" dirty="0" err="1"/>
              <a:t>pencilan</a:t>
            </a:r>
            <a:r>
              <a:rPr lang="en-ID" sz="7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45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1999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Kemudian</a:t>
            </a:r>
            <a:r>
              <a:rPr lang="en-ID" sz="9600" dirty="0"/>
              <a:t> </a:t>
            </a:r>
            <a:r>
              <a:rPr lang="en-ID" sz="9600" dirty="0" err="1"/>
              <a:t>Saat</a:t>
            </a:r>
            <a:r>
              <a:rPr lang="en-ID" sz="9600" dirty="0"/>
              <a:t> </a:t>
            </a:r>
            <a:r>
              <a:rPr lang="en-ID" sz="9600" dirty="0" err="1"/>
              <a:t>melakukan</a:t>
            </a:r>
            <a:r>
              <a:rPr lang="en-ID" sz="9600" dirty="0"/>
              <a:t> Data </a:t>
            </a:r>
            <a:r>
              <a:rPr lang="en-ID" sz="9600" dirty="0" err="1"/>
              <a:t>Visualisasi</a:t>
            </a:r>
            <a:r>
              <a:rPr lang="en-ID" sz="9600" dirty="0"/>
              <a:t>,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harus</a:t>
            </a:r>
            <a:r>
              <a:rPr lang="en-ID" sz="9600" dirty="0"/>
              <a:t> </a:t>
            </a:r>
            <a:r>
              <a:rPr lang="en-ID" sz="9600" dirty="0" err="1"/>
              <a:t>selalu</a:t>
            </a:r>
            <a:r>
              <a:rPr lang="en-ID" sz="9600" dirty="0"/>
              <a:t> tau dan </a:t>
            </a:r>
            <a:r>
              <a:rPr lang="en-ID" sz="9600" dirty="0" err="1"/>
              <a:t>ingat</a:t>
            </a:r>
            <a:r>
              <a:rPr lang="en-ID" sz="9600" dirty="0"/>
              <a:t> </a:t>
            </a:r>
            <a:r>
              <a:rPr lang="en-ID" sz="9600" dirty="0" err="1"/>
              <a:t>kepada</a:t>
            </a:r>
            <a:r>
              <a:rPr lang="en-ID" sz="9600" dirty="0"/>
              <a:t> </a:t>
            </a:r>
            <a:r>
              <a:rPr lang="en-ID" sz="9600" dirty="0" err="1"/>
              <a:t>siapakah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ingin</a:t>
            </a:r>
            <a:r>
              <a:rPr lang="en-ID" sz="9600" dirty="0"/>
              <a:t> </a:t>
            </a:r>
            <a:r>
              <a:rPr lang="en-ID" sz="9600" dirty="0" err="1"/>
              <a:t>sampaikan</a:t>
            </a:r>
            <a:r>
              <a:rPr lang="en-ID" sz="9600" dirty="0"/>
              <a:t> insight/</a:t>
            </a:r>
            <a:r>
              <a:rPr lang="en-ID" sz="9600" dirty="0" err="1"/>
              <a:t>wawasan</a:t>
            </a:r>
            <a:r>
              <a:rPr lang="en-ID" sz="9600" dirty="0"/>
              <a:t> yang </a:t>
            </a:r>
            <a:r>
              <a:rPr lang="en-ID" sz="9600" dirty="0" err="1"/>
              <a:t>didapat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data. Oleh </a:t>
            </a:r>
            <a:r>
              <a:rPr lang="en-ID" sz="9600" dirty="0" err="1"/>
              <a:t>karena</a:t>
            </a:r>
            <a:r>
              <a:rPr lang="en-ID" sz="9600" dirty="0"/>
              <a:t> </a:t>
            </a:r>
            <a:r>
              <a:rPr lang="en-ID" sz="9600" dirty="0" err="1"/>
              <a:t>itu</a:t>
            </a:r>
            <a:r>
              <a:rPr lang="en-ID" sz="9600" dirty="0"/>
              <a:t> </a:t>
            </a:r>
            <a:r>
              <a:rPr lang="en-ID" sz="9600" dirty="0" err="1"/>
              <a:t>pilihlah</a:t>
            </a:r>
            <a:r>
              <a:rPr lang="en-ID" sz="9600" dirty="0"/>
              <a:t> </a:t>
            </a:r>
            <a:r>
              <a:rPr lang="en-ID" sz="9600" dirty="0" err="1"/>
              <a:t>cara</a:t>
            </a:r>
            <a:r>
              <a:rPr lang="en-ID" sz="9600" dirty="0"/>
              <a:t> </a:t>
            </a:r>
            <a:r>
              <a:rPr lang="en-ID" sz="9600" dirty="0" err="1"/>
              <a:t>visualisasi</a:t>
            </a:r>
            <a:r>
              <a:rPr lang="en-ID" sz="9600" dirty="0"/>
              <a:t> data yang </a:t>
            </a:r>
            <a:r>
              <a:rPr lang="en-ID" sz="9600" dirty="0" err="1"/>
              <a:t>sesuai</a:t>
            </a:r>
            <a:r>
              <a:rPr lang="en-ID" sz="9600" dirty="0"/>
              <a:t>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/>
              <a:t>Orang yang </a:t>
            </a:r>
            <a:r>
              <a:rPr lang="en-ID" sz="9600" dirty="0" err="1"/>
              <a:t>ingin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sampaikan</a:t>
            </a:r>
            <a:r>
              <a:rPr lang="en-ID" sz="9600" dirty="0"/>
              <a:t> </a:t>
            </a:r>
            <a:r>
              <a:rPr lang="en-ID" sz="9600" dirty="0" err="1"/>
              <a:t>hasil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Analisa </a:t>
            </a:r>
            <a:r>
              <a:rPr lang="en-ID" sz="9600" dirty="0" err="1"/>
              <a:t>kita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8179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Berikut</a:t>
            </a:r>
            <a:r>
              <a:rPr lang="en-US" sz="9600" dirty="0"/>
              <a:t> </a:t>
            </a:r>
            <a:r>
              <a:rPr lang="en-US" sz="9600" dirty="0" err="1"/>
              <a:t>Ini</a:t>
            </a:r>
            <a:r>
              <a:rPr lang="en-US" sz="9600" dirty="0"/>
              <a:t> </a:t>
            </a:r>
            <a:r>
              <a:rPr lang="en-US" sz="9600" dirty="0" err="1"/>
              <a:t>merupakan</a:t>
            </a:r>
            <a:r>
              <a:rPr lang="en-US" sz="9600" dirty="0"/>
              <a:t> 2 </a:t>
            </a:r>
            <a:r>
              <a:rPr lang="en-US" sz="9600" dirty="0" err="1"/>
              <a:t>contoh</a:t>
            </a:r>
            <a:r>
              <a:rPr lang="en-US" sz="9600" dirty="0"/>
              <a:t> </a:t>
            </a:r>
            <a:r>
              <a:rPr lang="en-US" sz="9600" dirty="0" err="1"/>
              <a:t>cara</a:t>
            </a:r>
            <a:r>
              <a:rPr lang="en-US" sz="9600" dirty="0"/>
              <a:t> yang </a:t>
            </a:r>
            <a:r>
              <a:rPr lang="en-US" sz="9600" dirty="0" err="1"/>
              <a:t>berbeda</a:t>
            </a:r>
            <a:r>
              <a:rPr lang="en-US" sz="9600" dirty="0"/>
              <a:t> </a:t>
            </a:r>
            <a:r>
              <a:rPr lang="en-US" sz="9600" dirty="0" err="1"/>
              <a:t>dalam</a:t>
            </a:r>
            <a:r>
              <a:rPr lang="en-US" sz="9600" dirty="0"/>
              <a:t> </a:t>
            </a:r>
            <a:r>
              <a:rPr lang="en-US" sz="9600" dirty="0" err="1"/>
              <a:t>menjelaskan</a:t>
            </a:r>
            <a:r>
              <a:rPr lang="en-US" sz="9600" dirty="0"/>
              <a:t> data yang </a:t>
            </a:r>
            <a:r>
              <a:rPr lang="en-US" sz="9600" dirty="0" err="1"/>
              <a:t>sama</a:t>
            </a:r>
            <a:r>
              <a:rPr lang="en-US" sz="9600" dirty="0"/>
              <a:t>. </a:t>
            </a:r>
            <a:r>
              <a:rPr lang="en-US" sz="9600" dirty="0" err="1"/>
              <a:t>Menurut</a:t>
            </a:r>
            <a:r>
              <a:rPr lang="en-US" sz="9600" dirty="0"/>
              <a:t> </a:t>
            </a:r>
            <a:r>
              <a:rPr lang="en-US" sz="9600" dirty="0" err="1"/>
              <a:t>anda</a:t>
            </a:r>
            <a:r>
              <a:rPr lang="en-US" sz="9600" dirty="0"/>
              <a:t>, mana </a:t>
            </a:r>
            <a:r>
              <a:rPr lang="en-US" sz="9600" dirty="0" err="1"/>
              <a:t>cara</a:t>
            </a:r>
            <a:r>
              <a:rPr lang="en-US" sz="9600" dirty="0"/>
              <a:t> yang </a:t>
            </a:r>
            <a:r>
              <a:rPr lang="en-US" sz="9600" dirty="0" err="1"/>
              <a:t>lebih</a:t>
            </a:r>
            <a:r>
              <a:rPr lang="en-US" sz="9600" dirty="0"/>
              <a:t> </a:t>
            </a:r>
            <a:r>
              <a:rPr lang="en-US" sz="9600" dirty="0" err="1"/>
              <a:t>baik</a:t>
            </a:r>
            <a:r>
              <a:rPr lang="en-US" sz="9600" dirty="0"/>
              <a:t>? Yang </a:t>
            </a:r>
            <a:r>
              <a:rPr lang="en-US" sz="9600" dirty="0" err="1"/>
              <a:t>kiri</a:t>
            </a:r>
            <a:r>
              <a:rPr lang="en-US" sz="9600" dirty="0"/>
              <a:t> </a:t>
            </a:r>
            <a:r>
              <a:rPr lang="en-US" sz="9600" dirty="0" err="1"/>
              <a:t>atau</a:t>
            </a:r>
            <a:r>
              <a:rPr lang="en-US" sz="9600" dirty="0"/>
              <a:t> yang </a:t>
            </a:r>
            <a:r>
              <a:rPr lang="en-US" sz="9600" dirty="0" err="1"/>
              <a:t>kanan</a:t>
            </a:r>
            <a:r>
              <a:rPr lang="en-US" sz="9600" dirty="0"/>
              <a:t>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Jawaban</a:t>
            </a:r>
            <a:r>
              <a:rPr lang="en-US" sz="9600" dirty="0"/>
              <a:t> </a:t>
            </a:r>
            <a:r>
              <a:rPr lang="en-US" sz="9600" dirty="0" err="1"/>
              <a:t>sebenarnya</a:t>
            </a:r>
            <a:r>
              <a:rPr lang="en-US" sz="9600" dirty="0"/>
              <a:t> </a:t>
            </a:r>
            <a:r>
              <a:rPr lang="en-US" sz="9600" dirty="0" err="1"/>
              <a:t>adalah</a:t>
            </a:r>
            <a:r>
              <a:rPr lang="en-US" sz="9600" dirty="0"/>
              <a:t> </a:t>
            </a:r>
            <a:r>
              <a:rPr lang="en-US" sz="9600" dirty="0" err="1"/>
              <a:t>tergantung</a:t>
            </a:r>
            <a:r>
              <a:rPr lang="en-US" sz="9600" dirty="0"/>
              <a:t> </a:t>
            </a:r>
            <a:r>
              <a:rPr lang="en-US" sz="9600" dirty="0" err="1"/>
              <a:t>tujuannya</a:t>
            </a:r>
            <a:r>
              <a:rPr lang="en-US" sz="9600" dirty="0"/>
              <a:t>. Yang </a:t>
            </a:r>
            <a:r>
              <a:rPr lang="en-US" sz="9600" dirty="0" err="1"/>
              <a:t>kiri</a:t>
            </a:r>
            <a:r>
              <a:rPr lang="en-US" sz="9600" dirty="0"/>
              <a:t> data </a:t>
            </a:r>
            <a:r>
              <a:rPr lang="en-US" sz="9600" dirty="0" err="1"/>
              <a:t>visualisasinya</a:t>
            </a:r>
            <a:r>
              <a:rPr lang="en-US" sz="9600" dirty="0"/>
              <a:t> </a:t>
            </a:r>
            <a:r>
              <a:rPr lang="en-US" sz="9600" dirty="0" err="1"/>
              <a:t>lebih</a:t>
            </a:r>
            <a:r>
              <a:rPr lang="en-US" sz="9600" dirty="0"/>
              <a:t> </a:t>
            </a:r>
            <a:r>
              <a:rPr lang="en-US" sz="9600" dirty="0" err="1"/>
              <a:t>cantik</a:t>
            </a:r>
            <a:r>
              <a:rPr lang="en-US" sz="9600" dirty="0"/>
              <a:t> dan </a:t>
            </a:r>
            <a:r>
              <a:rPr lang="en-US" sz="9600" dirty="0" err="1"/>
              <a:t>lebih</a:t>
            </a:r>
            <a:r>
              <a:rPr lang="en-US" sz="9600" dirty="0"/>
              <a:t> </a:t>
            </a:r>
            <a:r>
              <a:rPr lang="en-US" sz="9600" dirty="0" err="1"/>
              <a:t>jelas</a:t>
            </a:r>
            <a:r>
              <a:rPr lang="en-US" sz="9600" dirty="0"/>
              <a:t>, </a:t>
            </a:r>
            <a:r>
              <a:rPr lang="en-US" sz="9600" dirty="0" err="1"/>
              <a:t>tetapi</a:t>
            </a:r>
            <a:r>
              <a:rPr lang="en-US" sz="9600" dirty="0"/>
              <a:t> </a:t>
            </a:r>
            <a:r>
              <a:rPr lang="en-US" sz="9600" dirty="0" err="1"/>
              <a:t>sebenarnya</a:t>
            </a:r>
            <a:r>
              <a:rPr lang="en-US" sz="9600" dirty="0"/>
              <a:t> </a:t>
            </a:r>
            <a:r>
              <a:rPr lang="en-US" sz="9600" dirty="0" err="1"/>
              <a:t>tinggi</a:t>
            </a:r>
            <a:r>
              <a:rPr lang="en-US" sz="9600" dirty="0"/>
              <a:t> </a:t>
            </a:r>
            <a:r>
              <a:rPr lang="en-US" sz="9600" dirty="0" err="1"/>
              <a:t>dari</a:t>
            </a:r>
            <a:r>
              <a:rPr lang="en-US" sz="9600" dirty="0"/>
              <a:t> </a:t>
            </a:r>
            <a:r>
              <a:rPr lang="en-US" sz="9600" dirty="0" err="1"/>
              <a:t>tumpukan</a:t>
            </a:r>
            <a:r>
              <a:rPr lang="en-US" sz="9600" dirty="0"/>
              <a:t> </a:t>
            </a:r>
            <a:r>
              <a:rPr lang="en-US" sz="9600" dirty="0" err="1"/>
              <a:t>bukunya</a:t>
            </a:r>
            <a:r>
              <a:rPr lang="en-US" sz="9600" dirty="0"/>
              <a:t> </a:t>
            </a:r>
            <a:r>
              <a:rPr lang="en-US" sz="9600" dirty="0" err="1"/>
              <a:t>tidak</a:t>
            </a:r>
            <a:r>
              <a:rPr lang="en-US" sz="9600" dirty="0"/>
              <a:t> </a:t>
            </a:r>
            <a:r>
              <a:rPr lang="en-US" sz="9600" dirty="0" err="1"/>
              <a:t>sesuai</a:t>
            </a:r>
            <a:r>
              <a:rPr lang="en-US" sz="9600" dirty="0"/>
              <a:t> </a:t>
            </a:r>
            <a:r>
              <a:rPr lang="en-US" sz="9600" dirty="0" err="1"/>
              <a:t>dengan</a:t>
            </a:r>
            <a:r>
              <a:rPr lang="en-US" sz="9600" dirty="0"/>
              <a:t> </a:t>
            </a:r>
            <a:r>
              <a:rPr lang="en-US" sz="9600" dirty="0" err="1"/>
              <a:t>nilai</a:t>
            </a:r>
            <a:r>
              <a:rPr lang="en-US" sz="9600" dirty="0"/>
              <a:t> </a:t>
            </a:r>
            <a:r>
              <a:rPr lang="en-US" sz="9600" dirty="0" err="1"/>
              <a:t>persentasi</a:t>
            </a:r>
            <a:r>
              <a:rPr lang="en-US" sz="9600" dirty="0"/>
              <a:t> yang </a:t>
            </a:r>
            <a:r>
              <a:rPr lang="en-US" sz="9600" dirty="0" err="1"/>
              <a:t>diberikan</a:t>
            </a:r>
            <a:r>
              <a:rPr lang="en-US" sz="9600" dirty="0"/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Dimana pada data </a:t>
            </a:r>
            <a:r>
              <a:rPr lang="en-US" sz="9600" dirty="0" err="1"/>
              <a:t>visualisasi</a:t>
            </a:r>
            <a:r>
              <a:rPr lang="en-US" sz="9600" dirty="0"/>
              <a:t> </a:t>
            </a:r>
            <a:r>
              <a:rPr lang="en-US" sz="9600" dirty="0" err="1"/>
              <a:t>tersebut</a:t>
            </a:r>
            <a:r>
              <a:rPr lang="en-US" sz="9600" dirty="0"/>
              <a:t> </a:t>
            </a:r>
            <a:r>
              <a:rPr lang="en-US" sz="9600" dirty="0" err="1"/>
              <a:t>terlihat</a:t>
            </a:r>
            <a:r>
              <a:rPr lang="en-US" sz="9600" dirty="0"/>
              <a:t> </a:t>
            </a:r>
            <a:r>
              <a:rPr lang="en-US" sz="9600" dirty="0" err="1"/>
              <a:t>seakan-akan</a:t>
            </a:r>
            <a:r>
              <a:rPr lang="en-US" sz="9600" dirty="0"/>
              <a:t> 82% </a:t>
            </a:r>
            <a:r>
              <a:rPr lang="en-US" sz="9600" dirty="0" err="1"/>
              <a:t>itu</a:t>
            </a:r>
            <a:r>
              <a:rPr lang="en-US" sz="9600" dirty="0"/>
              <a:t> </a:t>
            </a:r>
            <a:r>
              <a:rPr lang="en-US" sz="9600" dirty="0" err="1"/>
              <a:t>lebih</a:t>
            </a:r>
            <a:r>
              <a:rPr lang="en-US" sz="9600" dirty="0"/>
              <a:t> </a:t>
            </a:r>
            <a:r>
              <a:rPr lang="en-US" sz="9600" dirty="0" err="1"/>
              <a:t>dari</a:t>
            </a:r>
            <a:r>
              <a:rPr lang="en-US" sz="9600" dirty="0"/>
              <a:t> 2x </a:t>
            </a:r>
            <a:r>
              <a:rPr lang="en-US" sz="9600" dirty="0" err="1"/>
              <a:t>lipatnya</a:t>
            </a:r>
            <a:r>
              <a:rPr lang="en-US" sz="9600" dirty="0"/>
              <a:t> 75%. Data </a:t>
            </a:r>
            <a:r>
              <a:rPr lang="en-US" sz="9600" dirty="0" err="1"/>
              <a:t>Visualisasinya</a:t>
            </a:r>
            <a:r>
              <a:rPr lang="en-US" sz="9600" dirty="0"/>
              <a:t> </a:t>
            </a:r>
            <a:r>
              <a:rPr lang="en-US" sz="9600" dirty="0" err="1"/>
              <a:t>sengaja</a:t>
            </a:r>
            <a:r>
              <a:rPr lang="en-US" sz="9600" dirty="0"/>
              <a:t> </a:t>
            </a:r>
            <a:r>
              <a:rPr lang="en-US" sz="9600" dirty="0" err="1"/>
              <a:t>dibuat</a:t>
            </a:r>
            <a:r>
              <a:rPr lang="en-US" sz="9600" dirty="0"/>
              <a:t> </a:t>
            </a:r>
            <a:r>
              <a:rPr lang="en-US" sz="9600" dirty="0" err="1"/>
              <a:t>seperti</a:t>
            </a:r>
            <a:r>
              <a:rPr lang="en-US" sz="9600" dirty="0"/>
              <a:t> </a:t>
            </a:r>
            <a:r>
              <a:rPr lang="en-US" sz="9600" dirty="0" err="1"/>
              <a:t>itu</a:t>
            </a:r>
            <a:r>
              <a:rPr lang="en-US" sz="9600" dirty="0"/>
              <a:t>, </a:t>
            </a:r>
            <a:r>
              <a:rPr lang="en-US" sz="9600" dirty="0" err="1"/>
              <a:t>karena</a:t>
            </a:r>
            <a:r>
              <a:rPr lang="en-US" sz="9600" dirty="0"/>
              <a:t> </a:t>
            </a:r>
            <a:r>
              <a:rPr lang="en-US" sz="9600" dirty="0" err="1"/>
              <a:t>bertujuan</a:t>
            </a:r>
            <a:r>
              <a:rPr lang="en-US" sz="9600" dirty="0"/>
              <a:t> </a:t>
            </a:r>
            <a:r>
              <a:rPr lang="en-US" sz="9600" dirty="0" err="1"/>
              <a:t>untuk</a:t>
            </a:r>
            <a:r>
              <a:rPr lang="en-US" sz="9600" dirty="0"/>
              <a:t> </a:t>
            </a:r>
            <a:r>
              <a:rPr lang="en-US" sz="9600" dirty="0" err="1"/>
              <a:t>lebih</a:t>
            </a:r>
            <a:r>
              <a:rPr lang="en-US" sz="9600" dirty="0"/>
              <a:t> </a:t>
            </a:r>
            <a:r>
              <a:rPr lang="en-US" sz="9600" dirty="0" err="1"/>
              <a:t>menekankan</a:t>
            </a:r>
            <a:r>
              <a:rPr lang="en-US" sz="9600" dirty="0"/>
              <a:t> </a:t>
            </a:r>
            <a:r>
              <a:rPr lang="en-US" sz="9600" dirty="0" err="1"/>
              <a:t>pertumbuhan</a:t>
            </a:r>
            <a:r>
              <a:rPr lang="en-US" sz="9600" dirty="0"/>
              <a:t> Tingkat </a:t>
            </a:r>
            <a:r>
              <a:rPr lang="en-US" sz="9600" dirty="0" err="1"/>
              <a:t>kelulusan</a:t>
            </a:r>
            <a:endParaRPr lang="en-US" sz="9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Sekolah</a:t>
            </a:r>
            <a:r>
              <a:rPr lang="en-US" sz="9600" dirty="0"/>
              <a:t> Tinggi di US, yang </a:t>
            </a:r>
            <a:r>
              <a:rPr lang="en-US" sz="9600" dirty="0" err="1"/>
              <a:t>terjadi</a:t>
            </a:r>
            <a:r>
              <a:rPr lang="en-US" sz="9600" dirty="0"/>
              <a:t> </a:t>
            </a:r>
            <a:r>
              <a:rPr lang="en-US" sz="9600" dirty="0" err="1"/>
              <a:t>saat</a:t>
            </a:r>
            <a:r>
              <a:rPr lang="en-US" sz="9600" dirty="0"/>
              <a:t> </a:t>
            </a:r>
            <a:r>
              <a:rPr lang="en-US" sz="9600" dirty="0" err="1"/>
              <a:t>dibawah</a:t>
            </a:r>
            <a:r>
              <a:rPr lang="en-US" sz="9600" dirty="0"/>
              <a:t> </a:t>
            </a:r>
            <a:r>
              <a:rPr lang="en-US" sz="9600" dirty="0" err="1"/>
              <a:t>pimpinan</a:t>
            </a:r>
            <a:r>
              <a:rPr lang="en-US" sz="9600" dirty="0"/>
              <a:t> President Obama.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Kalau</a:t>
            </a:r>
            <a:r>
              <a:rPr lang="en-US" sz="9600" dirty="0"/>
              <a:t> </a:t>
            </a:r>
            <a:r>
              <a:rPr lang="en-US" sz="9600" dirty="0" err="1"/>
              <a:t>cara</a:t>
            </a:r>
            <a:r>
              <a:rPr lang="en-US" sz="9600" dirty="0"/>
              <a:t> Data </a:t>
            </a:r>
            <a:r>
              <a:rPr lang="en-US" sz="9600" dirty="0" err="1"/>
              <a:t>Visualisasi</a:t>
            </a:r>
            <a:r>
              <a:rPr lang="en-US" sz="9600" dirty="0"/>
              <a:t> yang </a:t>
            </a:r>
            <a:r>
              <a:rPr lang="en-US" sz="9600" dirty="0" err="1"/>
              <a:t>kanan</a:t>
            </a:r>
            <a:r>
              <a:rPr lang="en-US" sz="9600" dirty="0"/>
              <a:t> </a:t>
            </a:r>
            <a:r>
              <a:rPr lang="en-US" sz="9600" dirty="0" err="1"/>
              <a:t>sebenarnya</a:t>
            </a:r>
            <a:r>
              <a:rPr lang="en-US" sz="9600" dirty="0"/>
              <a:t> </a:t>
            </a:r>
            <a:r>
              <a:rPr lang="en-US" sz="9600" dirty="0" err="1"/>
              <a:t>lebih</a:t>
            </a:r>
            <a:r>
              <a:rPr lang="en-US" sz="9600" dirty="0"/>
              <a:t> </a:t>
            </a:r>
            <a:r>
              <a:rPr lang="en-US" sz="9600" dirty="0" err="1"/>
              <a:t>akurat</a:t>
            </a:r>
            <a:r>
              <a:rPr lang="en-US" sz="9600" dirty="0"/>
              <a:t>, </a:t>
            </a:r>
            <a:r>
              <a:rPr lang="en-US" sz="9600" dirty="0" err="1"/>
              <a:t>tetapi</a:t>
            </a:r>
            <a:r>
              <a:rPr lang="en-US" sz="9600" dirty="0"/>
              <a:t> </a:t>
            </a:r>
            <a:r>
              <a:rPr lang="en-US" sz="9600" dirty="0" err="1"/>
              <a:t>kekurangannya</a:t>
            </a:r>
            <a:r>
              <a:rPr lang="en-US" sz="9600" dirty="0"/>
              <a:t> </a:t>
            </a:r>
            <a:r>
              <a:rPr lang="en-US" sz="9600" dirty="0" err="1"/>
              <a:t>adalah</a:t>
            </a:r>
            <a:r>
              <a:rPr lang="en-US" sz="9600" dirty="0"/>
              <a:t> </a:t>
            </a:r>
            <a:r>
              <a:rPr lang="en-US" sz="9600" dirty="0" err="1"/>
              <a:t>tidak</a:t>
            </a:r>
            <a:r>
              <a:rPr lang="en-US" sz="9600" dirty="0"/>
              <a:t> </a:t>
            </a:r>
            <a:r>
              <a:rPr lang="en-US" sz="9600" dirty="0" err="1"/>
              <a:t>adanya</a:t>
            </a:r>
            <a:r>
              <a:rPr lang="en-US" sz="9600" dirty="0"/>
              <a:t> </a:t>
            </a:r>
            <a:r>
              <a:rPr lang="en-US" sz="9600" dirty="0" err="1"/>
              <a:t>judul</a:t>
            </a:r>
            <a:r>
              <a:rPr lang="en-US" sz="9600" dirty="0"/>
              <a:t> dan </a:t>
            </a:r>
            <a:r>
              <a:rPr lang="en-US" sz="9600" dirty="0" err="1"/>
              <a:t>penjelasan</a:t>
            </a:r>
            <a:r>
              <a:rPr lang="en-US" sz="9600" dirty="0"/>
              <a:t> yang </a:t>
            </a:r>
            <a:r>
              <a:rPr lang="en-US" sz="9600" dirty="0" err="1"/>
              <a:t>jelas</a:t>
            </a:r>
            <a:r>
              <a:rPr lang="en-US" sz="9600" dirty="0"/>
              <a:t>. Dimana Cara data </a:t>
            </a:r>
            <a:r>
              <a:rPr lang="en-US" sz="9600" dirty="0" err="1"/>
              <a:t>visualisasi</a:t>
            </a:r>
            <a:r>
              <a:rPr lang="en-US" sz="9600" dirty="0"/>
              <a:t> yang </a:t>
            </a:r>
            <a:r>
              <a:rPr lang="en-US" sz="9600" dirty="0" err="1"/>
              <a:t>ini</a:t>
            </a:r>
            <a:r>
              <a:rPr lang="en-US" sz="9600" dirty="0"/>
              <a:t>, </a:t>
            </a:r>
            <a:r>
              <a:rPr lang="en-US" sz="9600" dirty="0" err="1"/>
              <a:t>biasanya</a:t>
            </a:r>
            <a:r>
              <a:rPr lang="en-US" sz="9600" dirty="0"/>
              <a:t> </a:t>
            </a:r>
            <a:r>
              <a:rPr lang="en-US" sz="9600" dirty="0" err="1"/>
              <a:t>cocok</a:t>
            </a:r>
            <a:r>
              <a:rPr lang="en-US" sz="9600" dirty="0"/>
              <a:t> </a:t>
            </a:r>
            <a:r>
              <a:rPr lang="en-US" sz="9600" dirty="0" err="1"/>
              <a:t>dipakai</a:t>
            </a:r>
            <a:r>
              <a:rPr lang="en-US" sz="9600" dirty="0"/>
              <a:t> </a:t>
            </a:r>
            <a:r>
              <a:rPr lang="en-US" sz="9600" dirty="0" err="1"/>
              <a:t>untuk</a:t>
            </a:r>
            <a:r>
              <a:rPr lang="en-US" sz="9600" dirty="0"/>
              <a:t> </a:t>
            </a:r>
            <a:r>
              <a:rPr lang="en-US" sz="9600" dirty="0" err="1"/>
              <a:t>kebutuhan</a:t>
            </a:r>
            <a:r>
              <a:rPr lang="en-US" sz="9600" dirty="0"/>
              <a:t> Analisa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Pribadi</a:t>
            </a:r>
            <a:r>
              <a:rPr lang="en-US" sz="9600" dirty="0"/>
              <a:t> </a:t>
            </a:r>
            <a:r>
              <a:rPr lang="en-US" sz="9600" dirty="0" err="1"/>
              <a:t>saja</a:t>
            </a:r>
            <a:r>
              <a:rPr lang="en-US" sz="9600" dirty="0"/>
              <a:t>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48749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Nah </a:t>
            </a:r>
            <a:r>
              <a:rPr lang="en-US" sz="9600" dirty="0" err="1"/>
              <a:t>sekarang</a:t>
            </a:r>
            <a:r>
              <a:rPr lang="en-US" sz="9600" dirty="0"/>
              <a:t> </a:t>
            </a:r>
            <a:r>
              <a:rPr lang="en-US" sz="9600" dirty="0" err="1"/>
              <a:t>kalau</a:t>
            </a:r>
            <a:r>
              <a:rPr lang="en-US" sz="9600" dirty="0"/>
              <a:t> yang </a:t>
            </a:r>
            <a:r>
              <a:rPr lang="en-US" sz="9600" dirty="0" err="1"/>
              <a:t>ini</a:t>
            </a:r>
            <a:r>
              <a:rPr lang="en-US" sz="9600" dirty="0"/>
              <a:t> kira2 </a:t>
            </a:r>
            <a:r>
              <a:rPr lang="en-US" sz="9600" dirty="0" err="1"/>
              <a:t>lebih</a:t>
            </a:r>
            <a:r>
              <a:rPr lang="en-US" sz="9600" dirty="0"/>
              <a:t> </a:t>
            </a:r>
            <a:r>
              <a:rPr lang="en-US" sz="9600" dirty="0" err="1"/>
              <a:t>bagus</a:t>
            </a:r>
            <a:r>
              <a:rPr lang="en-US" sz="9600" dirty="0"/>
              <a:t> yang mana? Yang </a:t>
            </a:r>
            <a:r>
              <a:rPr lang="en-US" sz="9600" dirty="0" err="1"/>
              <a:t>kiri</a:t>
            </a:r>
            <a:r>
              <a:rPr lang="en-US" sz="9600" dirty="0"/>
              <a:t> </a:t>
            </a:r>
            <a:r>
              <a:rPr lang="en-US" sz="9600" dirty="0" err="1"/>
              <a:t>atau</a:t>
            </a:r>
            <a:r>
              <a:rPr lang="en-US" sz="9600" dirty="0"/>
              <a:t> yang </a:t>
            </a:r>
            <a:r>
              <a:rPr lang="en-US" sz="9600" dirty="0" err="1"/>
              <a:t>kanan</a:t>
            </a:r>
            <a:r>
              <a:rPr lang="en-US" sz="9600" dirty="0"/>
              <a:t>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9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Kalau</a:t>
            </a:r>
            <a:r>
              <a:rPr lang="en-US" sz="9600" dirty="0"/>
              <a:t> yang </a:t>
            </a:r>
            <a:r>
              <a:rPr lang="en-US" sz="9600" dirty="0" err="1"/>
              <a:t>ini</a:t>
            </a:r>
            <a:r>
              <a:rPr lang="en-US" sz="9600" dirty="0"/>
              <a:t> data </a:t>
            </a:r>
            <a:r>
              <a:rPr lang="en-US" sz="9600" dirty="0" err="1"/>
              <a:t>visualisasi</a:t>
            </a:r>
            <a:r>
              <a:rPr lang="en-US" sz="9600" dirty="0"/>
              <a:t> yang </a:t>
            </a:r>
            <a:r>
              <a:rPr lang="en-US" sz="9600" dirty="0" err="1"/>
              <a:t>kanan</a:t>
            </a:r>
            <a:r>
              <a:rPr lang="en-US" sz="9600" dirty="0"/>
              <a:t> </a:t>
            </a:r>
            <a:r>
              <a:rPr lang="en-US" sz="9600" dirty="0" err="1"/>
              <a:t>lebih</a:t>
            </a:r>
            <a:r>
              <a:rPr lang="en-US" sz="9600" dirty="0"/>
              <a:t> </a:t>
            </a:r>
            <a:r>
              <a:rPr lang="en-US" sz="9600" dirty="0" err="1"/>
              <a:t>memberikan</a:t>
            </a:r>
            <a:r>
              <a:rPr lang="en-US" sz="9600" dirty="0"/>
              <a:t> </a:t>
            </a:r>
            <a:r>
              <a:rPr lang="en-US" sz="9600" dirty="0" err="1"/>
              <a:t>informasi</a:t>
            </a:r>
            <a:r>
              <a:rPr lang="en-US" sz="9600" dirty="0"/>
              <a:t> yang </a:t>
            </a:r>
            <a:r>
              <a:rPr lang="en-US" sz="9600" dirty="0" err="1"/>
              <a:t>jelas</a:t>
            </a:r>
            <a:r>
              <a:rPr lang="en-US" sz="9600" dirty="0"/>
              <a:t> </a:t>
            </a:r>
            <a:r>
              <a:rPr lang="en-US" sz="9600" dirty="0" err="1"/>
              <a:t>dibandingkan</a:t>
            </a:r>
            <a:r>
              <a:rPr lang="en-US" sz="9600" dirty="0"/>
              <a:t> yang </a:t>
            </a:r>
            <a:r>
              <a:rPr lang="en-US" sz="9600" dirty="0" err="1"/>
              <a:t>kiri</a:t>
            </a:r>
            <a:r>
              <a:rPr lang="en-US" sz="9600" dirty="0"/>
              <a:t>, </a:t>
            </a:r>
            <a:r>
              <a:rPr lang="en-US" sz="9600" dirty="0" err="1"/>
              <a:t>karena</a:t>
            </a:r>
            <a:r>
              <a:rPr lang="en-US" sz="9600" dirty="0"/>
              <a:t> </a:t>
            </a:r>
            <a:r>
              <a:rPr lang="en-US" sz="9600" dirty="0" err="1"/>
              <a:t>dia</a:t>
            </a:r>
            <a:r>
              <a:rPr lang="en-US" sz="9600" dirty="0"/>
              <a:t> </a:t>
            </a:r>
            <a:r>
              <a:rPr lang="en-US" sz="9600" dirty="0" err="1"/>
              <a:t>lebih</a:t>
            </a:r>
            <a:r>
              <a:rPr lang="en-US" sz="9600" dirty="0"/>
              <a:t> zoom in </a:t>
            </a:r>
            <a:r>
              <a:rPr lang="en-US" sz="9600" dirty="0" err="1"/>
              <a:t>ke</a:t>
            </a:r>
            <a:r>
              <a:rPr lang="en-US" sz="9600" dirty="0"/>
              <a:t> </a:t>
            </a:r>
            <a:r>
              <a:rPr lang="en-US" sz="9600" dirty="0" err="1"/>
              <a:t>garisnya</a:t>
            </a:r>
            <a:r>
              <a:rPr lang="en-US" sz="9600" dirty="0"/>
              <a:t> </a:t>
            </a:r>
            <a:r>
              <a:rPr lang="en-US" sz="9600" dirty="0" err="1"/>
              <a:t>jadi</a:t>
            </a:r>
            <a:r>
              <a:rPr lang="en-US" sz="9600" dirty="0"/>
              <a:t> </a:t>
            </a:r>
            <a:r>
              <a:rPr lang="en-US" sz="9600" dirty="0" err="1"/>
              <a:t>terlihat</a:t>
            </a:r>
            <a:r>
              <a:rPr lang="en-US" sz="9600" dirty="0"/>
              <a:t> </a:t>
            </a:r>
            <a:r>
              <a:rPr lang="en-US" sz="9600" dirty="0" err="1"/>
              <a:t>pola</a:t>
            </a:r>
            <a:r>
              <a:rPr lang="en-US" sz="9600" dirty="0"/>
              <a:t> trend </a:t>
            </a:r>
            <a:r>
              <a:rPr lang="en-US" sz="9600" dirty="0" err="1"/>
              <a:t>perubahan</a:t>
            </a:r>
            <a:r>
              <a:rPr lang="en-US" sz="9600" dirty="0"/>
              <a:t> </a:t>
            </a:r>
            <a:r>
              <a:rPr lang="en-US" sz="9600" dirty="0" err="1"/>
              <a:t>suhu</a:t>
            </a:r>
            <a:r>
              <a:rPr lang="en-US" sz="9600" dirty="0"/>
              <a:t> </a:t>
            </a:r>
            <a:r>
              <a:rPr lang="en-US" sz="9600" dirty="0" err="1"/>
              <a:t>seiring</a:t>
            </a:r>
            <a:r>
              <a:rPr lang="en-US" sz="9600" dirty="0"/>
              <a:t> </a:t>
            </a:r>
            <a:r>
              <a:rPr lang="en-US" sz="9600" dirty="0" err="1"/>
              <a:t>tahun</a:t>
            </a:r>
            <a:r>
              <a:rPr lang="en-US" sz="9600" dirty="0"/>
              <a:t> yang </a:t>
            </a:r>
            <a:r>
              <a:rPr lang="en-US" sz="9600" dirty="0" err="1"/>
              <a:t>lebih</a:t>
            </a:r>
            <a:r>
              <a:rPr lang="en-US" sz="9600" dirty="0"/>
              <a:t> </a:t>
            </a:r>
            <a:r>
              <a:rPr lang="en-US" sz="9600" dirty="0" err="1"/>
              <a:t>jelas</a:t>
            </a:r>
            <a:r>
              <a:rPr lang="en-US" sz="9600" dirty="0"/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dan juga </a:t>
            </a:r>
            <a:r>
              <a:rPr lang="en-US" sz="9600" dirty="0" err="1"/>
              <a:t>jarak</a:t>
            </a:r>
            <a:r>
              <a:rPr lang="en-US" sz="9600" dirty="0"/>
              <a:t> </a:t>
            </a:r>
            <a:r>
              <a:rPr lang="en-US" sz="9600" dirty="0" err="1"/>
              <a:t>nilai</a:t>
            </a:r>
            <a:r>
              <a:rPr lang="en-US" sz="9600" dirty="0"/>
              <a:t> </a:t>
            </a:r>
            <a:r>
              <a:rPr lang="en-US" sz="9600" dirty="0" err="1"/>
              <a:t>dari</a:t>
            </a:r>
            <a:r>
              <a:rPr lang="en-US" sz="9600" dirty="0"/>
              <a:t> </a:t>
            </a:r>
            <a:r>
              <a:rPr lang="en-US" sz="9600" dirty="0" err="1"/>
              <a:t>sumbu</a:t>
            </a:r>
            <a:r>
              <a:rPr lang="en-US" sz="9600" dirty="0"/>
              <a:t> y/</a:t>
            </a:r>
            <a:r>
              <a:rPr lang="en-US" sz="9600" dirty="0" err="1"/>
              <a:t>derajat</a:t>
            </a:r>
            <a:r>
              <a:rPr lang="en-US" sz="9600" dirty="0"/>
              <a:t> Fahrenheit </a:t>
            </a:r>
            <a:r>
              <a:rPr lang="en-US" sz="9600" dirty="0" err="1"/>
              <a:t>untuk</a:t>
            </a:r>
            <a:r>
              <a:rPr lang="en-US" sz="9600" dirty="0"/>
              <a:t> kali </a:t>
            </a:r>
            <a:r>
              <a:rPr lang="en-US" sz="9600" dirty="0" err="1"/>
              <a:t>ini</a:t>
            </a:r>
            <a:r>
              <a:rPr lang="en-US" sz="9600" dirty="0"/>
              <a:t> </a:t>
            </a:r>
            <a:r>
              <a:rPr lang="en-US" sz="9600" dirty="0" err="1"/>
              <a:t>Hanya</a:t>
            </a:r>
            <a:r>
              <a:rPr lang="en-US" sz="9600" dirty="0"/>
              <a:t> </a:t>
            </a:r>
            <a:r>
              <a:rPr lang="en-US" sz="9600" dirty="0" err="1"/>
              <a:t>dari</a:t>
            </a:r>
            <a:r>
              <a:rPr lang="en-US" sz="9600" dirty="0"/>
              <a:t> 55-60 </a:t>
            </a:r>
            <a:r>
              <a:rPr lang="en-US" sz="9600" dirty="0" err="1"/>
              <a:t>saja</a:t>
            </a:r>
            <a:r>
              <a:rPr lang="en-US" sz="9600" dirty="0"/>
              <a:t>, </a:t>
            </a:r>
            <a:r>
              <a:rPr lang="en-US" sz="9600" dirty="0" err="1"/>
              <a:t>ini</a:t>
            </a:r>
            <a:r>
              <a:rPr lang="en-US" sz="9600" dirty="0"/>
              <a:t> </a:t>
            </a:r>
            <a:r>
              <a:rPr lang="en-US" sz="9600" dirty="0" err="1"/>
              <a:t>cukup</a:t>
            </a:r>
            <a:r>
              <a:rPr lang="en-US" sz="9600" dirty="0"/>
              <a:t> </a:t>
            </a:r>
            <a:r>
              <a:rPr lang="en-US" sz="9600" dirty="0" err="1"/>
              <a:t>karena</a:t>
            </a:r>
            <a:r>
              <a:rPr lang="en-US" sz="9600" dirty="0"/>
              <a:t> </a:t>
            </a:r>
            <a:r>
              <a:rPr lang="en-US" sz="9600" dirty="0" err="1"/>
              <a:t>kebetulan</a:t>
            </a:r>
            <a:r>
              <a:rPr lang="en-US" sz="9600" dirty="0"/>
              <a:t> </a:t>
            </a:r>
            <a:r>
              <a:rPr lang="en-US" sz="9600" dirty="0" err="1"/>
              <a:t>suhu</a:t>
            </a:r>
            <a:r>
              <a:rPr lang="en-US" sz="9600" dirty="0"/>
              <a:t> global </a:t>
            </a:r>
            <a:r>
              <a:rPr lang="en-US" sz="9600" dirty="0" err="1"/>
              <a:t>belum</a:t>
            </a:r>
            <a:r>
              <a:rPr lang="en-US" sz="9600" dirty="0"/>
              <a:t> </a:t>
            </a:r>
            <a:r>
              <a:rPr lang="en-US" sz="9600" dirty="0" err="1"/>
              <a:t>pernah</a:t>
            </a:r>
            <a:r>
              <a:rPr lang="en-US" sz="9600" dirty="0"/>
              <a:t> </a:t>
            </a:r>
            <a:r>
              <a:rPr lang="en-US" sz="9600" dirty="0" err="1"/>
              <a:t>mencapai</a:t>
            </a:r>
            <a:r>
              <a:rPr lang="en-US" sz="9600" dirty="0"/>
              <a:t> </a:t>
            </a:r>
            <a:r>
              <a:rPr lang="en-US" sz="9600" dirty="0" err="1"/>
              <a:t>kurang</a:t>
            </a:r>
            <a:r>
              <a:rPr lang="en-US" sz="9600" dirty="0"/>
              <a:t> </a:t>
            </a:r>
            <a:r>
              <a:rPr lang="en-US" sz="9600" dirty="0" err="1"/>
              <a:t>atau</a:t>
            </a:r>
            <a:r>
              <a:rPr lang="en-US" sz="9600" dirty="0"/>
              <a:t> </a:t>
            </a:r>
            <a:r>
              <a:rPr lang="en-US" sz="9600" dirty="0" err="1"/>
              <a:t>lebih</a:t>
            </a:r>
            <a:r>
              <a:rPr lang="en-US" sz="9600" dirty="0"/>
              <a:t> </a:t>
            </a:r>
            <a:r>
              <a:rPr lang="en-US" sz="9600" dirty="0" err="1"/>
              <a:t>dari</a:t>
            </a:r>
            <a:r>
              <a:rPr lang="en-US" sz="9600" dirty="0"/>
              <a:t> </a:t>
            </a:r>
            <a:r>
              <a:rPr lang="en-US" sz="9600" dirty="0" err="1"/>
              <a:t>itu</a:t>
            </a:r>
            <a:r>
              <a:rPr lang="en-US" sz="9600" dirty="0"/>
              <a:t> </a:t>
            </a:r>
            <a:r>
              <a:rPr lang="en-US" sz="9600" dirty="0" err="1"/>
              <a:t>untuk</a:t>
            </a:r>
            <a:r>
              <a:rPr lang="en-US" sz="9600" dirty="0"/>
              <a:t> data </a:t>
            </a:r>
            <a:r>
              <a:rPr lang="en-US" sz="9600" dirty="0" err="1"/>
              <a:t>dari</a:t>
            </a:r>
            <a:r>
              <a:rPr lang="en-US" sz="9600" dirty="0"/>
              <a:t> 1880-2014.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16940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8527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Yang </a:t>
            </a:r>
            <a:r>
              <a:rPr lang="en-US" dirty="0" err="1"/>
              <a:t>pertama</a:t>
            </a:r>
            <a:r>
              <a:rPr lang="en-US" dirty="0"/>
              <a:t>, </a:t>
            </a:r>
            <a:r>
              <a:rPr lang="en-US" dirty="0" err="1"/>
              <a:t>adalah</a:t>
            </a:r>
            <a:r>
              <a:rPr lang="en-US" dirty="0"/>
              <a:t> Bagian Business Understanding.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78458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Data history </a:t>
            </a:r>
            <a:r>
              <a:rPr lang="en-US" sz="9600" dirty="0" err="1"/>
              <a:t>peminjaman</a:t>
            </a:r>
            <a:r>
              <a:rPr lang="en-US" sz="9600" dirty="0"/>
              <a:t> yang </a:t>
            </a:r>
            <a:r>
              <a:rPr lang="en-US" sz="9600" dirty="0" err="1"/>
              <a:t>sudah</a:t>
            </a:r>
            <a:r>
              <a:rPr lang="en-US" sz="9600" dirty="0"/>
              <a:t> </a:t>
            </a:r>
            <a:r>
              <a:rPr lang="en-US" sz="9600" dirty="0" err="1"/>
              <a:t>dikumpulkan</a:t>
            </a:r>
            <a:r>
              <a:rPr lang="en-US" sz="9600" dirty="0"/>
              <a:t> </a:t>
            </a:r>
            <a:r>
              <a:rPr lang="en-US" sz="9600" dirty="0" err="1"/>
              <a:t>kemudian</a:t>
            </a:r>
            <a:r>
              <a:rPr lang="en-US" sz="9600" dirty="0"/>
              <a:t> </a:t>
            </a:r>
            <a:r>
              <a:rPr lang="en-US" sz="9600" dirty="0" err="1"/>
              <a:t>dianalisa</a:t>
            </a:r>
            <a:r>
              <a:rPr lang="en-US" sz="9600" dirty="0"/>
              <a:t> dan </a:t>
            </a:r>
            <a:r>
              <a:rPr lang="en-US" sz="9600" dirty="0" err="1"/>
              <a:t>dipahami</a:t>
            </a:r>
            <a:r>
              <a:rPr lang="en-US" sz="9600" dirty="0"/>
              <a:t> </a:t>
            </a:r>
            <a:r>
              <a:rPr lang="en-US" sz="9600" dirty="0" err="1"/>
              <a:t>menggunakan</a:t>
            </a:r>
            <a:r>
              <a:rPr lang="en-US" sz="9600" dirty="0"/>
              <a:t> </a:t>
            </a:r>
            <a:r>
              <a:rPr lang="en-US" sz="9600" dirty="0" err="1"/>
              <a:t>metode-metode</a:t>
            </a:r>
            <a:r>
              <a:rPr lang="en-US" sz="9600" dirty="0"/>
              <a:t> </a:t>
            </a:r>
            <a:r>
              <a:rPr lang="en-US" sz="9600" dirty="0" err="1"/>
              <a:t>statistik</a:t>
            </a:r>
            <a:r>
              <a:rPr lang="en-US" sz="9600" dirty="0"/>
              <a:t> dan data </a:t>
            </a:r>
            <a:r>
              <a:rPr lang="en-US" sz="9600" dirty="0" err="1"/>
              <a:t>visualisasi</a:t>
            </a:r>
            <a:r>
              <a:rPr lang="en-US" sz="9600" dirty="0"/>
              <a:t> yang </a:t>
            </a:r>
            <a:r>
              <a:rPr lang="en-US" sz="9600" dirty="0" err="1"/>
              <a:t>bertujuan</a:t>
            </a:r>
            <a:r>
              <a:rPr lang="en-US" sz="9600" dirty="0"/>
              <a:t> </a:t>
            </a:r>
            <a:r>
              <a:rPr lang="en-US" sz="9600" dirty="0" err="1"/>
              <a:t>untuk</a:t>
            </a:r>
            <a:r>
              <a:rPr lang="en-US" sz="9600" dirty="0"/>
              <a:t> </a:t>
            </a:r>
            <a:r>
              <a:rPr lang="en-US" sz="9600" dirty="0" err="1"/>
              <a:t>memahami</a:t>
            </a:r>
            <a:r>
              <a:rPr lang="en-US" sz="9600" dirty="0"/>
              <a:t> </a:t>
            </a:r>
            <a:r>
              <a:rPr lang="en-US" sz="9600" dirty="0" err="1"/>
              <a:t>perbedaan</a:t>
            </a:r>
            <a:r>
              <a:rPr lang="en-US" sz="9600" dirty="0"/>
              <a:t> </a:t>
            </a:r>
            <a:r>
              <a:rPr lang="en-US" sz="9600" dirty="0" err="1"/>
              <a:t>ciri-ciri</a:t>
            </a:r>
            <a:r>
              <a:rPr lang="en-US" sz="9600" dirty="0"/>
              <a:t> </a:t>
            </a:r>
            <a:r>
              <a:rPr lang="en-US" sz="9600" dirty="0" err="1"/>
              <a:t>pinjaman</a:t>
            </a:r>
            <a:r>
              <a:rPr lang="en-US" sz="9600" dirty="0"/>
              <a:t> yang </a:t>
            </a:r>
            <a:r>
              <a:rPr lang="en-US" sz="9600" dirty="0" err="1"/>
              <a:t>lunas</a:t>
            </a:r>
            <a:r>
              <a:rPr lang="en-US" sz="9600" dirty="0"/>
              <a:t> dan yang </a:t>
            </a:r>
            <a:r>
              <a:rPr lang="en-US" sz="9600" dirty="0" err="1"/>
              <a:t>tidak</a:t>
            </a:r>
            <a:r>
              <a:rPr lang="en-US" sz="9600" dirty="0"/>
              <a:t>, dan juga </a:t>
            </a:r>
            <a:r>
              <a:rPr lang="en-US" sz="9600" dirty="0" err="1"/>
              <a:t>untuk</a:t>
            </a:r>
            <a:r>
              <a:rPr lang="en-US" sz="9600" dirty="0"/>
              <a:t> </a:t>
            </a:r>
            <a:r>
              <a:rPr lang="en-US" sz="9600" dirty="0" err="1"/>
              <a:t>mengetahui</a:t>
            </a:r>
            <a:r>
              <a:rPr lang="en-US" sz="9600" dirty="0"/>
              <a:t> </a:t>
            </a:r>
            <a:r>
              <a:rPr lang="en-US" sz="9600" dirty="0" err="1"/>
              <a:t>apakah</a:t>
            </a:r>
            <a:r>
              <a:rPr lang="en-US" sz="9600" dirty="0"/>
              <a:t> data yang </a:t>
            </a:r>
            <a:r>
              <a:rPr lang="en-US" sz="9600" dirty="0" err="1"/>
              <a:t>dikumpulkan</a:t>
            </a:r>
            <a:r>
              <a:rPr lang="en-US" sz="9600" dirty="0"/>
              <a:t> </a:t>
            </a:r>
            <a:r>
              <a:rPr lang="en-US" sz="9600" dirty="0" err="1"/>
              <a:t>sudah</a:t>
            </a:r>
            <a:r>
              <a:rPr lang="en-US" sz="9600" dirty="0"/>
              <a:t> </a:t>
            </a:r>
            <a:r>
              <a:rPr lang="en-US" sz="9600" dirty="0" err="1"/>
              <a:t>cukup</a:t>
            </a:r>
            <a:r>
              <a:rPr lang="en-US" sz="9600" dirty="0"/>
              <a:t> </a:t>
            </a:r>
            <a:r>
              <a:rPr lang="en-US" sz="9600" dirty="0" err="1"/>
              <a:t>atau</a:t>
            </a:r>
            <a:r>
              <a:rPr lang="en-US" sz="9600" dirty="0"/>
              <a:t> </a:t>
            </a:r>
            <a:r>
              <a:rPr lang="en-US" sz="9600" dirty="0" err="1"/>
              <a:t>belum</a:t>
            </a:r>
            <a:r>
              <a:rPr lang="en-US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50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87317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Bila</a:t>
            </a:r>
            <a:r>
              <a:rPr lang="en-US" sz="9600" dirty="0"/>
              <a:t> data yang </a:t>
            </a:r>
            <a:r>
              <a:rPr lang="en-US" sz="9600" dirty="0" err="1"/>
              <a:t>dikumpulkan</a:t>
            </a:r>
            <a:r>
              <a:rPr lang="en-US" sz="9600" dirty="0"/>
              <a:t> </a:t>
            </a:r>
            <a:r>
              <a:rPr lang="en-US" sz="9600" dirty="0" err="1"/>
              <a:t>adalah</a:t>
            </a:r>
            <a:r>
              <a:rPr lang="en-US" sz="9600" dirty="0"/>
              <a:t> </a:t>
            </a:r>
            <a:r>
              <a:rPr lang="en-US" sz="9600" dirty="0" err="1"/>
              <a:t>hasil</a:t>
            </a:r>
            <a:r>
              <a:rPr lang="en-US" sz="9600" dirty="0"/>
              <a:t> </a:t>
            </a:r>
            <a:r>
              <a:rPr lang="en-US" sz="9600" dirty="0" err="1"/>
              <a:t>dari</a:t>
            </a:r>
            <a:r>
              <a:rPr lang="en-US" sz="9600" dirty="0"/>
              <a:t> sampling (data </a:t>
            </a:r>
            <a:r>
              <a:rPr lang="en-US" sz="9600" dirty="0" err="1"/>
              <a:t>hanya</a:t>
            </a:r>
            <a:r>
              <a:rPr lang="en-US" sz="9600" dirty="0"/>
              <a:t> </a:t>
            </a:r>
            <a:r>
              <a:rPr lang="en-US" sz="9600" dirty="0" err="1"/>
              <a:t>diambil</a:t>
            </a:r>
            <a:r>
              <a:rPr lang="en-US" sz="9600" dirty="0"/>
              <a:t> </a:t>
            </a:r>
            <a:r>
              <a:rPr lang="en-US" sz="9600" dirty="0" err="1"/>
              <a:t>sebagian</a:t>
            </a:r>
            <a:r>
              <a:rPr lang="en-US" sz="9600" dirty="0"/>
              <a:t> </a:t>
            </a:r>
            <a:r>
              <a:rPr lang="en-US" sz="9600" dirty="0" err="1"/>
              <a:t>saja</a:t>
            </a:r>
            <a:r>
              <a:rPr lang="en-US" sz="9600" dirty="0"/>
              <a:t>, </a:t>
            </a:r>
            <a:r>
              <a:rPr lang="en-US" sz="9600" dirty="0" err="1"/>
              <a:t>tidak</a:t>
            </a:r>
            <a:r>
              <a:rPr lang="en-US" sz="9600" dirty="0"/>
              <a:t> </a:t>
            </a:r>
            <a:r>
              <a:rPr lang="en-US" sz="9600" dirty="0" err="1"/>
              <a:t>semua</a:t>
            </a:r>
            <a:r>
              <a:rPr lang="en-US" sz="9600" dirty="0"/>
              <a:t> history data yang </a:t>
            </a:r>
            <a:r>
              <a:rPr lang="en-US" sz="9600" dirty="0" err="1"/>
              <a:t>pernah</a:t>
            </a:r>
            <a:r>
              <a:rPr lang="en-US" sz="9600" dirty="0"/>
              <a:t> </a:t>
            </a:r>
            <a:r>
              <a:rPr lang="en-US" sz="9600" dirty="0" err="1"/>
              <a:t>terjadi</a:t>
            </a:r>
            <a:r>
              <a:rPr lang="en-US" sz="9600" dirty="0"/>
              <a:t> </a:t>
            </a:r>
            <a:r>
              <a:rPr lang="en-US" sz="9600" dirty="0" err="1"/>
              <a:t>diambil</a:t>
            </a:r>
            <a:r>
              <a:rPr lang="en-US" sz="9600" dirty="0"/>
              <a:t>), data </a:t>
            </a:r>
            <a:r>
              <a:rPr lang="en-US" sz="9600" dirty="0" err="1"/>
              <a:t>tersebut</a:t>
            </a:r>
            <a:r>
              <a:rPr lang="en-US" sz="9600" dirty="0"/>
              <a:t> </a:t>
            </a:r>
            <a:r>
              <a:rPr lang="en-US" sz="9600" dirty="0" err="1"/>
              <a:t>harus</a:t>
            </a:r>
            <a:r>
              <a:rPr lang="en-US" sz="9600" dirty="0"/>
              <a:t> </a:t>
            </a:r>
            <a:r>
              <a:rPr lang="en-US" sz="9600" dirty="0" err="1"/>
              <a:t>dipastikan</a:t>
            </a:r>
            <a:r>
              <a:rPr lang="en-US" sz="9600" dirty="0"/>
              <a:t> </a:t>
            </a:r>
            <a:r>
              <a:rPr lang="en-US" sz="9600" dirty="0" err="1"/>
              <a:t>sudah</a:t>
            </a:r>
            <a:r>
              <a:rPr lang="en-US" sz="9600" dirty="0"/>
              <a:t> </a:t>
            </a:r>
            <a:r>
              <a:rPr lang="en-US" sz="9600" dirty="0" err="1"/>
              <a:t>mencakup</a:t>
            </a:r>
            <a:r>
              <a:rPr lang="en-US" sz="9600" dirty="0"/>
              <a:t> </a:t>
            </a:r>
            <a:r>
              <a:rPr lang="en-US" sz="9600" dirty="0" err="1"/>
              <a:t>semua</a:t>
            </a:r>
            <a:r>
              <a:rPr lang="en-US" sz="9600" dirty="0"/>
              <a:t> </a:t>
            </a:r>
            <a:r>
              <a:rPr lang="en-US" sz="9600" dirty="0" err="1"/>
              <a:t>jenis</a:t>
            </a:r>
            <a:r>
              <a:rPr lang="en-US" sz="9600" dirty="0"/>
              <a:t> </a:t>
            </a:r>
            <a:r>
              <a:rPr lang="en-US" sz="9600" dirty="0" err="1"/>
              <a:t>kasus</a:t>
            </a:r>
            <a:r>
              <a:rPr lang="en-US" sz="9600" dirty="0"/>
              <a:t> yang </a:t>
            </a:r>
            <a:r>
              <a:rPr lang="en-US" sz="9600" dirty="0" err="1"/>
              <a:t>terjadi</a:t>
            </a:r>
            <a:r>
              <a:rPr lang="en-US" sz="9600" dirty="0"/>
              <a:t> pada </a:t>
            </a:r>
            <a:r>
              <a:rPr lang="en-US" sz="9600" dirty="0" err="1"/>
              <a:t>umumnya</a:t>
            </a:r>
            <a:r>
              <a:rPr lang="en-US" sz="9600" dirty="0"/>
              <a:t> </a:t>
            </a:r>
            <a:r>
              <a:rPr lang="en-US" sz="9600" dirty="0" err="1"/>
              <a:t>seperti</a:t>
            </a:r>
            <a:r>
              <a:rPr lang="en-US" sz="9600" dirty="0"/>
              <a:t> </a:t>
            </a:r>
            <a:r>
              <a:rPr lang="en-US" sz="9600" dirty="0" err="1"/>
              <a:t>contoh</a:t>
            </a:r>
            <a:r>
              <a:rPr lang="en-US" sz="9600" dirty="0"/>
              <a:t> </a:t>
            </a:r>
            <a:r>
              <a:rPr lang="en-US" sz="9600" dirty="0" err="1"/>
              <a:t>jangan</a:t>
            </a:r>
            <a:r>
              <a:rPr lang="en-US" sz="9600" dirty="0"/>
              <a:t> </a:t>
            </a:r>
            <a:r>
              <a:rPr lang="en-US" sz="9600" dirty="0" err="1"/>
              <a:t>hanya</a:t>
            </a:r>
            <a:r>
              <a:rPr lang="en-US" sz="9600" dirty="0"/>
              <a:t> </a:t>
            </a:r>
            <a:r>
              <a:rPr lang="en-US" sz="9600" dirty="0" err="1"/>
              <a:t>mengambil</a:t>
            </a:r>
            <a:r>
              <a:rPr lang="en-US" sz="9600" dirty="0"/>
              <a:t> data yang nominal </a:t>
            </a:r>
            <a:r>
              <a:rPr lang="en-US" sz="9600" dirty="0" err="1"/>
              <a:t>peminjamannya</a:t>
            </a:r>
            <a:r>
              <a:rPr lang="en-US" sz="9600" dirty="0"/>
              <a:t> kecil2 </a:t>
            </a:r>
            <a:r>
              <a:rPr lang="en-US" sz="9600" dirty="0" err="1"/>
              <a:t>saja</a:t>
            </a:r>
            <a:r>
              <a:rPr lang="en-US" sz="9600" dirty="0"/>
              <a:t>, </a:t>
            </a:r>
            <a:r>
              <a:rPr lang="en-US" sz="9600" dirty="0" err="1"/>
              <a:t>lalu</a:t>
            </a:r>
            <a:r>
              <a:rPr lang="en-US" sz="9600" dirty="0"/>
              <a:t> </a:t>
            </a:r>
            <a:r>
              <a:rPr lang="en-US" sz="9600" dirty="0" err="1"/>
              <a:t>jangan</a:t>
            </a:r>
            <a:r>
              <a:rPr lang="en-US" sz="9600" dirty="0"/>
              <a:t> juga </a:t>
            </a:r>
            <a:r>
              <a:rPr lang="en-US" sz="9600" dirty="0" err="1"/>
              <a:t>hanya</a:t>
            </a:r>
            <a:r>
              <a:rPr lang="en-US" sz="9600" dirty="0"/>
              <a:t> </a:t>
            </a:r>
            <a:r>
              <a:rPr lang="en-US" sz="9600" dirty="0" err="1"/>
              <a:t>mengambil</a:t>
            </a:r>
            <a:r>
              <a:rPr lang="en-US" sz="9600" dirty="0"/>
              <a:t> data yang tenor </a:t>
            </a:r>
            <a:r>
              <a:rPr lang="en-US" sz="9600" dirty="0" err="1"/>
              <a:t>pinjamannya</a:t>
            </a:r>
            <a:r>
              <a:rPr lang="en-US" sz="9600" dirty="0"/>
              <a:t> sebentar2 </a:t>
            </a:r>
            <a:r>
              <a:rPr lang="en-US" sz="9600" dirty="0" err="1"/>
              <a:t>saja</a:t>
            </a:r>
            <a:r>
              <a:rPr lang="en-US" sz="9600" dirty="0"/>
              <a:t>, </a:t>
            </a:r>
            <a:r>
              <a:rPr lang="en-US" sz="9600" dirty="0" err="1"/>
              <a:t>dll</a:t>
            </a:r>
            <a:r>
              <a:rPr lang="en-US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51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7194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Dan </a:t>
            </a:r>
            <a:r>
              <a:rPr lang="en-US" sz="9600" dirty="0" err="1"/>
              <a:t>setelah</a:t>
            </a:r>
            <a:r>
              <a:rPr lang="en-US" sz="9600" dirty="0"/>
              <a:t> </a:t>
            </a:r>
            <a:r>
              <a:rPr lang="en-US" sz="9600" dirty="0" err="1"/>
              <a:t>sudah</a:t>
            </a:r>
            <a:r>
              <a:rPr lang="en-US" sz="9600" dirty="0"/>
              <a:t> </a:t>
            </a:r>
            <a:r>
              <a:rPr lang="en-US" sz="9600" dirty="0" err="1"/>
              <a:t>menganalisa</a:t>
            </a:r>
            <a:r>
              <a:rPr lang="en-US" sz="9600" dirty="0"/>
              <a:t> data yang </a:t>
            </a:r>
            <a:r>
              <a:rPr lang="en-US" sz="9600" dirty="0" err="1"/>
              <a:t>ada</a:t>
            </a:r>
            <a:r>
              <a:rPr lang="en-US" sz="9600" dirty="0"/>
              <a:t> dan </a:t>
            </a:r>
            <a:r>
              <a:rPr lang="en-US" sz="9600" dirty="0" err="1"/>
              <a:t>mendapatkan</a:t>
            </a:r>
            <a:r>
              <a:rPr lang="en-US" sz="9600" dirty="0"/>
              <a:t> insight, </a:t>
            </a:r>
            <a:r>
              <a:rPr lang="en-US" sz="9600" dirty="0" err="1"/>
              <a:t>jangan</a:t>
            </a:r>
            <a:r>
              <a:rPr lang="en-US" sz="9600" dirty="0"/>
              <a:t> </a:t>
            </a:r>
            <a:r>
              <a:rPr lang="en-US" sz="9600" dirty="0" err="1"/>
              <a:t>lupa</a:t>
            </a:r>
            <a:r>
              <a:rPr lang="en-US" sz="9600" dirty="0"/>
              <a:t> </a:t>
            </a:r>
            <a:r>
              <a:rPr lang="en-US" sz="9600" dirty="0" err="1"/>
              <a:t>untuk</a:t>
            </a:r>
            <a:r>
              <a:rPr lang="en-US" sz="9600" dirty="0"/>
              <a:t> </a:t>
            </a:r>
            <a:r>
              <a:rPr lang="en-US" sz="9600" dirty="0" err="1"/>
              <a:t>melaporkan</a:t>
            </a:r>
            <a:r>
              <a:rPr lang="en-US" sz="9600" dirty="0"/>
              <a:t> insight </a:t>
            </a:r>
            <a:r>
              <a:rPr lang="en-US" sz="9600" dirty="0" err="1"/>
              <a:t>tersebut</a:t>
            </a:r>
            <a:r>
              <a:rPr lang="en-US" sz="9600" dirty="0"/>
              <a:t> </a:t>
            </a:r>
            <a:r>
              <a:rPr lang="en-US" sz="9600" dirty="0" err="1"/>
              <a:t>ke</a:t>
            </a:r>
            <a:r>
              <a:rPr lang="en-US" sz="9600" dirty="0"/>
              <a:t> </a:t>
            </a:r>
            <a:r>
              <a:rPr lang="en-US" sz="9600" dirty="0" err="1"/>
              <a:t>atasan</a:t>
            </a:r>
            <a:r>
              <a:rPr lang="en-US" sz="9600" dirty="0"/>
              <a:t>/client, </a:t>
            </a:r>
            <a:r>
              <a:rPr lang="en-US" sz="9600" dirty="0" err="1"/>
              <a:t>dengan</a:t>
            </a:r>
            <a:r>
              <a:rPr lang="en-US" sz="9600" dirty="0"/>
              <a:t> </a:t>
            </a:r>
            <a:r>
              <a:rPr lang="en-US" sz="9600" dirty="0" err="1"/>
              <a:t>menggunakan</a:t>
            </a:r>
            <a:r>
              <a:rPr lang="en-US" sz="9600" dirty="0"/>
              <a:t> </a:t>
            </a:r>
            <a:r>
              <a:rPr lang="en-US" sz="9600" dirty="0" err="1"/>
              <a:t>teknik</a:t>
            </a:r>
            <a:r>
              <a:rPr lang="en-US" sz="9600" dirty="0"/>
              <a:t> </a:t>
            </a:r>
            <a:r>
              <a:rPr lang="en-US" sz="9600" dirty="0" err="1"/>
              <a:t>visualisasi</a:t>
            </a:r>
            <a:r>
              <a:rPr lang="en-US" sz="9600" dirty="0"/>
              <a:t>, yang </a:t>
            </a:r>
            <a:r>
              <a:rPr lang="en-US" sz="9600" dirty="0" err="1"/>
              <a:t>mudah</a:t>
            </a:r>
            <a:r>
              <a:rPr lang="en-US" sz="9600" dirty="0"/>
              <a:t> </a:t>
            </a:r>
            <a:r>
              <a:rPr lang="en-US" sz="9600" dirty="0" err="1"/>
              <a:t>untuk</a:t>
            </a:r>
            <a:r>
              <a:rPr lang="en-US" sz="9600" dirty="0"/>
              <a:t> </a:t>
            </a:r>
            <a:r>
              <a:rPr lang="en-US" sz="9600" dirty="0" err="1"/>
              <a:t>dipahami</a:t>
            </a:r>
            <a:r>
              <a:rPr lang="en-US" sz="96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24326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D" sz="7200" dirty="0" err="1"/>
              <a:t>Sekarang</a:t>
            </a:r>
            <a:r>
              <a:rPr lang="en-ID" sz="7200" dirty="0"/>
              <a:t> </a:t>
            </a:r>
            <a:r>
              <a:rPr lang="en-ID" sz="7200" dirty="0" err="1"/>
              <a:t>kita</a:t>
            </a:r>
            <a:r>
              <a:rPr lang="en-ID" sz="7200" dirty="0"/>
              <a:t> </a:t>
            </a:r>
            <a:r>
              <a:rPr lang="en-ID" sz="7200" dirty="0" err="1"/>
              <a:t>masuk</a:t>
            </a:r>
            <a:r>
              <a:rPr lang="en-ID" sz="7200" dirty="0"/>
              <a:t> </a:t>
            </a:r>
            <a:r>
              <a:rPr lang="en-ID" sz="7200" dirty="0" err="1"/>
              <a:t>ke</a:t>
            </a:r>
            <a:r>
              <a:rPr lang="en-ID" sz="7200" dirty="0"/>
              <a:t> </a:t>
            </a:r>
            <a:r>
              <a:rPr lang="en-ID" sz="7200" dirty="0" err="1"/>
              <a:t>tahap</a:t>
            </a:r>
            <a:r>
              <a:rPr lang="en-ID" sz="7200" dirty="0"/>
              <a:t> </a:t>
            </a:r>
            <a:r>
              <a:rPr lang="en-ID" sz="7200" dirty="0" err="1"/>
              <a:t>kelima</a:t>
            </a:r>
            <a:r>
              <a:rPr lang="en-ID" sz="7200" dirty="0"/>
              <a:t>, </a:t>
            </a:r>
            <a:r>
              <a:rPr lang="en-ID" sz="7200" dirty="0" err="1"/>
              <a:t>yaitu</a:t>
            </a:r>
            <a:r>
              <a:rPr lang="en-ID" sz="7200" dirty="0"/>
              <a:t> </a:t>
            </a:r>
            <a:r>
              <a:rPr lang="en-ID" sz="7200" dirty="0" err="1"/>
              <a:t>tahap</a:t>
            </a:r>
            <a:r>
              <a:rPr lang="en-ID" sz="7200" dirty="0"/>
              <a:t> data preparation, </a:t>
            </a:r>
            <a:r>
              <a:rPr lang="en-ID" sz="7200" dirty="0" err="1"/>
              <a:t>atau</a:t>
            </a:r>
            <a:r>
              <a:rPr lang="en-ID" sz="7200" dirty="0"/>
              <a:t> </a:t>
            </a:r>
            <a:r>
              <a:rPr lang="en-ID" sz="7200" dirty="0" err="1"/>
              <a:t>persiapan</a:t>
            </a:r>
            <a:r>
              <a:rPr lang="en-ID" sz="7200" dirty="0"/>
              <a:t> data.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7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200" dirty="0" err="1"/>
              <a:t>Tahapan</a:t>
            </a:r>
            <a:r>
              <a:rPr lang="en-ID" sz="7200" dirty="0"/>
              <a:t> </a:t>
            </a:r>
            <a:r>
              <a:rPr lang="en-ID" sz="7200" dirty="0" err="1"/>
              <a:t>ini</a:t>
            </a:r>
            <a:r>
              <a:rPr lang="en-ID" sz="7200" dirty="0"/>
              <a:t> </a:t>
            </a:r>
            <a:r>
              <a:rPr lang="en-ID" sz="7200" dirty="0" err="1"/>
              <a:t>meliputi</a:t>
            </a:r>
            <a:r>
              <a:rPr lang="en-ID" sz="7200" dirty="0"/>
              <a:t> </a:t>
            </a:r>
            <a:r>
              <a:rPr lang="en-ID" sz="7200" dirty="0" err="1"/>
              <a:t>semua</a:t>
            </a:r>
            <a:r>
              <a:rPr lang="en-ID" sz="7200" dirty="0"/>
              <a:t> </a:t>
            </a:r>
            <a:r>
              <a:rPr lang="en-ID" sz="7200" dirty="0" err="1"/>
              <a:t>kegiatan</a:t>
            </a:r>
            <a:r>
              <a:rPr lang="en-ID" sz="7200" dirty="0"/>
              <a:t> </a:t>
            </a:r>
            <a:r>
              <a:rPr lang="en-ID" sz="7200" dirty="0" err="1"/>
              <a:t>untuk</a:t>
            </a:r>
            <a:r>
              <a:rPr lang="en-ID" sz="7200" dirty="0"/>
              <a:t> </a:t>
            </a:r>
            <a:r>
              <a:rPr lang="en-ID" sz="7200" dirty="0" err="1"/>
              <a:t>menyusun</a:t>
            </a:r>
            <a:r>
              <a:rPr lang="en-ID" sz="7200" dirty="0"/>
              <a:t> </a:t>
            </a:r>
            <a:r>
              <a:rPr lang="en-ID" sz="7200" dirty="0" err="1"/>
              <a:t>kumpulan</a:t>
            </a:r>
            <a:r>
              <a:rPr lang="en-ID" sz="7200" dirty="0"/>
              <a:t> data yang </a:t>
            </a:r>
            <a:r>
              <a:rPr lang="en-ID" sz="7200" dirty="0" err="1"/>
              <a:t>akan</a:t>
            </a:r>
            <a:r>
              <a:rPr lang="en-ID" sz="7200" dirty="0"/>
              <a:t> </a:t>
            </a:r>
            <a:r>
              <a:rPr lang="en-ID" sz="7200" dirty="0" err="1"/>
              <a:t>digunakan</a:t>
            </a:r>
            <a:r>
              <a:rPr lang="en-ID" sz="7200" dirty="0"/>
              <a:t> pada </a:t>
            </a:r>
            <a:r>
              <a:rPr lang="en-ID" sz="7200" dirty="0" err="1"/>
              <a:t>tahap</a:t>
            </a:r>
            <a:r>
              <a:rPr lang="en-ID" sz="7200" dirty="0"/>
              <a:t> </a:t>
            </a:r>
            <a:r>
              <a:rPr lang="en-ID" sz="7200" dirty="0" err="1"/>
              <a:t>pemodelan</a:t>
            </a:r>
            <a:r>
              <a:rPr lang="en-ID" sz="7200" dirty="0"/>
              <a:t> </a:t>
            </a:r>
            <a:r>
              <a:rPr lang="en-ID" sz="7200" dirty="0" err="1"/>
              <a:t>selanjutnya</a:t>
            </a:r>
            <a:r>
              <a:rPr lang="en-ID" sz="7200" dirty="0"/>
              <a:t>. </a:t>
            </a:r>
            <a:endParaRPr lang="en-ID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9203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200" dirty="0"/>
              <a:t>Dimana </a:t>
            </a:r>
            <a:r>
              <a:rPr lang="en-ID" sz="7200" dirty="0" err="1"/>
              <a:t>Kegiatan</a:t>
            </a:r>
            <a:r>
              <a:rPr lang="en-ID" sz="7200" dirty="0"/>
              <a:t> </a:t>
            </a:r>
            <a:r>
              <a:rPr lang="en-ID" sz="7200" dirty="0" err="1"/>
              <a:t>persiapan</a:t>
            </a:r>
            <a:r>
              <a:rPr lang="en-ID" sz="7200" dirty="0"/>
              <a:t> data </a:t>
            </a:r>
            <a:r>
              <a:rPr lang="en-ID" sz="7200" dirty="0" err="1"/>
              <a:t>mencakup</a:t>
            </a:r>
            <a:r>
              <a:rPr lang="en-ID" sz="7200" dirty="0"/>
              <a:t> </a:t>
            </a:r>
            <a:r>
              <a:rPr lang="en-ID" sz="7200" dirty="0" err="1"/>
              <a:t>pembersihan</a:t>
            </a:r>
            <a:r>
              <a:rPr lang="en-ID" sz="7200" dirty="0"/>
              <a:t> data </a:t>
            </a:r>
            <a:r>
              <a:rPr lang="en-ID" sz="7200" dirty="0" err="1"/>
              <a:t>seperti</a:t>
            </a:r>
            <a:r>
              <a:rPr lang="en-ID" sz="7200" dirty="0"/>
              <a:t> </a:t>
            </a:r>
            <a:r>
              <a:rPr lang="en-ID" sz="7200" dirty="0" err="1"/>
              <a:t>menangani</a:t>
            </a:r>
            <a:r>
              <a:rPr lang="en-ID" sz="7200" dirty="0"/>
              <a:t> </a:t>
            </a:r>
            <a:r>
              <a:rPr lang="en-ID" sz="7200" dirty="0" err="1"/>
              <a:t>nilai</a:t>
            </a:r>
            <a:r>
              <a:rPr lang="en-ID" sz="7200" dirty="0"/>
              <a:t> yang </a:t>
            </a:r>
            <a:r>
              <a:rPr lang="en-ID" sz="7200" dirty="0" err="1"/>
              <a:t>hilang</a:t>
            </a:r>
            <a:r>
              <a:rPr lang="en-ID" sz="7200" dirty="0"/>
              <a:t> </a:t>
            </a:r>
            <a:r>
              <a:rPr lang="en-ID" sz="7200" dirty="0" err="1"/>
              <a:t>atau</a:t>
            </a:r>
            <a:r>
              <a:rPr lang="en-ID" sz="7200" dirty="0"/>
              <a:t> </a:t>
            </a:r>
            <a:r>
              <a:rPr lang="en-ID" sz="7200" dirty="0" err="1"/>
              <a:t>tidak</a:t>
            </a:r>
            <a:r>
              <a:rPr lang="en-ID" sz="7200" dirty="0"/>
              <a:t> valid, </a:t>
            </a:r>
            <a:r>
              <a:rPr lang="en-ID" sz="7200" dirty="0" err="1"/>
              <a:t>menghilangkan</a:t>
            </a:r>
            <a:r>
              <a:rPr lang="en-ID" sz="7200" dirty="0"/>
              <a:t> </a:t>
            </a:r>
            <a:r>
              <a:rPr lang="en-ID" sz="7200" dirty="0" err="1"/>
              <a:t>duplikat</a:t>
            </a:r>
            <a:r>
              <a:rPr lang="en-ID" sz="7200" dirty="0"/>
              <a:t>, dan </a:t>
            </a:r>
            <a:r>
              <a:rPr lang="en-ID" sz="7200" dirty="0" err="1"/>
              <a:t>memformat</a:t>
            </a:r>
            <a:r>
              <a:rPr lang="en-ID" sz="7200" dirty="0"/>
              <a:t> data </a:t>
            </a:r>
            <a:r>
              <a:rPr lang="en-ID" sz="7200" dirty="0" err="1"/>
              <a:t>dengan</a:t>
            </a:r>
            <a:r>
              <a:rPr lang="en-ID" sz="7200" dirty="0"/>
              <a:t> </a:t>
            </a:r>
            <a:r>
              <a:rPr lang="en-ID" sz="7200" dirty="0" err="1"/>
              <a:t>benar</a:t>
            </a:r>
            <a:r>
              <a:rPr lang="en-ID" sz="7200" dirty="0"/>
              <a:t>, </a:t>
            </a:r>
            <a:r>
              <a:rPr lang="en-ID" sz="7200" dirty="0" err="1"/>
              <a:t>kemudian</a:t>
            </a:r>
            <a:r>
              <a:rPr lang="en-ID" sz="7200" dirty="0"/>
              <a:t> juga </a:t>
            </a:r>
            <a:r>
              <a:rPr lang="en-ID" sz="7200" dirty="0" err="1"/>
              <a:t>menggabungkan</a:t>
            </a:r>
            <a:r>
              <a:rPr lang="en-ID" sz="7200" dirty="0"/>
              <a:t> data </a:t>
            </a:r>
            <a:r>
              <a:rPr lang="en-ID" sz="7200" dirty="0" err="1"/>
              <a:t>dari</a:t>
            </a:r>
            <a:r>
              <a:rPr lang="en-ID" sz="7200" dirty="0"/>
              <a:t> </a:t>
            </a:r>
            <a:r>
              <a:rPr lang="en-ID" sz="7200" dirty="0" err="1"/>
              <a:t>berbagai</a:t>
            </a:r>
            <a:r>
              <a:rPr lang="en-ID" sz="7200" dirty="0"/>
              <a:t> </a:t>
            </a:r>
            <a:r>
              <a:rPr lang="en-ID" sz="7200" dirty="0" err="1"/>
              <a:t>sumber</a:t>
            </a:r>
            <a:r>
              <a:rPr lang="en-ID" sz="7200" dirty="0"/>
              <a:t>  </a:t>
            </a:r>
            <a:r>
              <a:rPr lang="en-ID" sz="7200" dirty="0" err="1"/>
              <a:t>seperti</a:t>
            </a:r>
            <a:r>
              <a:rPr lang="en-ID" sz="7200" dirty="0"/>
              <a:t> file, </a:t>
            </a:r>
            <a:r>
              <a:rPr lang="en-ID" sz="7200" dirty="0" err="1"/>
              <a:t>tabel</a:t>
            </a:r>
            <a:r>
              <a:rPr lang="en-ID" sz="7200" dirty="0"/>
              <a:t>, dan platform, </a:t>
            </a:r>
            <a:r>
              <a:rPr lang="en-ID" sz="7200" dirty="0" err="1"/>
              <a:t>lalu</a:t>
            </a:r>
            <a:r>
              <a:rPr lang="en-ID" sz="7200" dirty="0"/>
              <a:t> juga </a:t>
            </a:r>
            <a:r>
              <a:rPr lang="en-ID" sz="7200" dirty="0" err="1"/>
              <a:t>mengubah</a:t>
            </a:r>
            <a:r>
              <a:rPr lang="en-ID" sz="7200" dirty="0"/>
              <a:t> data </a:t>
            </a:r>
            <a:r>
              <a:rPr lang="en-ID" sz="7200" dirty="0" err="1"/>
              <a:t>menjadi</a:t>
            </a:r>
            <a:r>
              <a:rPr lang="en-ID" sz="7200" dirty="0"/>
              <a:t> </a:t>
            </a:r>
            <a:r>
              <a:rPr lang="en-ID" sz="7200" dirty="0" err="1"/>
              <a:t>variabel</a:t>
            </a:r>
            <a:r>
              <a:rPr lang="en-ID" sz="7200" dirty="0"/>
              <a:t> yang </a:t>
            </a:r>
            <a:r>
              <a:rPr lang="en-ID" sz="7200" dirty="0" err="1"/>
              <a:t>lebih</a:t>
            </a:r>
            <a:r>
              <a:rPr lang="en-ID" sz="7200" dirty="0"/>
              <a:t> </a:t>
            </a:r>
            <a:r>
              <a:rPr lang="en-ID" sz="7200" dirty="0" err="1"/>
              <a:t>berguna</a:t>
            </a:r>
            <a:r>
              <a:rPr lang="en-ID" sz="7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54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3543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Dalam</a:t>
            </a:r>
            <a:r>
              <a:rPr lang="en-ID" sz="9600" dirty="0"/>
              <a:t> proses yang </a:t>
            </a:r>
            <a:r>
              <a:rPr lang="en-ID" sz="9600" dirty="0" err="1"/>
              <a:t>disebut</a:t>
            </a:r>
            <a:r>
              <a:rPr lang="en-ID" sz="9600" dirty="0"/>
              <a:t> feature engineering, Data Scientist </a:t>
            </a:r>
            <a:r>
              <a:rPr lang="en-ID" sz="9600" dirty="0" err="1"/>
              <a:t>dapat</a:t>
            </a:r>
            <a:r>
              <a:rPr lang="en-ID" sz="9600" dirty="0"/>
              <a:t> </a:t>
            </a:r>
            <a:r>
              <a:rPr lang="en-ID" sz="9600" dirty="0" err="1"/>
              <a:t>membuat</a:t>
            </a:r>
            <a:r>
              <a:rPr lang="en-ID" sz="9600" dirty="0"/>
              <a:t> </a:t>
            </a:r>
            <a:r>
              <a:rPr lang="en-ID" sz="9600" dirty="0" err="1"/>
              <a:t>variabel</a:t>
            </a:r>
            <a:r>
              <a:rPr lang="en-ID" sz="9600" dirty="0"/>
              <a:t> </a:t>
            </a:r>
            <a:r>
              <a:rPr lang="en-ID" sz="9600" dirty="0" err="1"/>
              <a:t>penjelas</a:t>
            </a:r>
            <a:r>
              <a:rPr lang="en-ID" sz="9600" dirty="0"/>
              <a:t> </a:t>
            </a:r>
            <a:r>
              <a:rPr lang="en-ID" sz="9600" dirty="0" err="1"/>
              <a:t>tambahan</a:t>
            </a:r>
            <a:r>
              <a:rPr lang="en-ID" sz="9600" dirty="0"/>
              <a:t>, juga </a:t>
            </a:r>
            <a:r>
              <a:rPr lang="en-ID" sz="9600" dirty="0" err="1"/>
              <a:t>disebut</a:t>
            </a:r>
            <a:r>
              <a:rPr lang="en-ID" sz="9600" dirty="0"/>
              <a:t> </a:t>
            </a:r>
            <a:r>
              <a:rPr lang="en-ID" sz="9600" dirty="0" err="1"/>
              <a:t>sebagai</a:t>
            </a:r>
            <a:r>
              <a:rPr lang="en-ID" sz="9600" dirty="0"/>
              <a:t> </a:t>
            </a:r>
            <a:r>
              <a:rPr lang="en-ID" sz="9600" dirty="0" err="1"/>
              <a:t>prediktor</a:t>
            </a:r>
            <a:r>
              <a:rPr lang="en-ID" sz="9600" dirty="0"/>
              <a:t>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fitur</a:t>
            </a:r>
            <a:r>
              <a:rPr lang="en-ID" sz="9600" dirty="0"/>
              <a:t>, </a:t>
            </a:r>
            <a:r>
              <a:rPr lang="en-ID" sz="9600" dirty="0" err="1"/>
              <a:t>melalui</a:t>
            </a:r>
            <a:r>
              <a:rPr lang="en-ID" sz="9600" dirty="0"/>
              <a:t> </a:t>
            </a:r>
            <a:r>
              <a:rPr lang="en-ID" sz="9600" dirty="0" err="1"/>
              <a:t>kombinasi</a:t>
            </a:r>
            <a:r>
              <a:rPr lang="en-ID" sz="9600" dirty="0"/>
              <a:t> </a:t>
            </a:r>
            <a:r>
              <a:rPr lang="en-ID" sz="9600" dirty="0" err="1"/>
              <a:t>pengetahuan</a:t>
            </a:r>
            <a:r>
              <a:rPr lang="en-ID" sz="9600" dirty="0"/>
              <a:t> domain dan </a:t>
            </a:r>
            <a:r>
              <a:rPr lang="en-ID" sz="9600" dirty="0" err="1"/>
              <a:t>variabel</a:t>
            </a:r>
            <a:r>
              <a:rPr lang="en-ID" sz="9600" dirty="0"/>
              <a:t> </a:t>
            </a:r>
            <a:r>
              <a:rPr lang="en-ID" sz="9600" dirty="0" err="1"/>
              <a:t>terstruktur</a:t>
            </a:r>
            <a:r>
              <a:rPr lang="en-ID" sz="9600" dirty="0"/>
              <a:t> yang </a:t>
            </a:r>
            <a:r>
              <a:rPr lang="en-ID" sz="9600" dirty="0" err="1"/>
              <a:t>ada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55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24668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/>
              <a:t>Jika data </a:t>
            </a:r>
            <a:r>
              <a:rPr lang="en-ID" sz="9600" dirty="0" err="1"/>
              <a:t>teks</a:t>
            </a:r>
            <a:r>
              <a:rPr lang="en-ID" sz="9600" dirty="0"/>
              <a:t> </a:t>
            </a:r>
            <a:r>
              <a:rPr lang="en-ID" sz="9600" dirty="0" err="1"/>
              <a:t>tersedia</a:t>
            </a:r>
            <a:r>
              <a:rPr lang="en-ID" sz="9600" dirty="0"/>
              <a:t>, </a:t>
            </a:r>
            <a:r>
              <a:rPr lang="en-ID" sz="9600" dirty="0" err="1"/>
              <a:t>seperti</a:t>
            </a:r>
            <a:r>
              <a:rPr lang="en-ID" sz="9600" dirty="0"/>
              <a:t> </a:t>
            </a:r>
            <a:r>
              <a:rPr lang="en-ID" sz="9600" dirty="0" err="1"/>
              <a:t>contoh</a:t>
            </a:r>
            <a:r>
              <a:rPr lang="en-ID" sz="9600" dirty="0"/>
              <a:t> </a:t>
            </a:r>
            <a:r>
              <a:rPr lang="en-ID" sz="9600" dirty="0" err="1"/>
              <a:t>catatan</a:t>
            </a:r>
            <a:r>
              <a:rPr lang="en-ID" sz="9600" dirty="0"/>
              <a:t> </a:t>
            </a:r>
            <a:r>
              <a:rPr lang="en-ID" sz="9600" dirty="0" err="1"/>
              <a:t>panggilan</a:t>
            </a:r>
            <a:r>
              <a:rPr lang="en-ID" sz="9600" dirty="0"/>
              <a:t> </a:t>
            </a:r>
            <a:r>
              <a:rPr lang="en-ID" sz="9600" dirty="0" err="1"/>
              <a:t>pelanggan</a:t>
            </a:r>
            <a:r>
              <a:rPr lang="en-ID" sz="9600" dirty="0"/>
              <a:t>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catatan</a:t>
            </a:r>
            <a:r>
              <a:rPr lang="en-ID" sz="9600" dirty="0"/>
              <a:t> </a:t>
            </a:r>
            <a:r>
              <a:rPr lang="en-ID" sz="9600" dirty="0" err="1"/>
              <a:t>dokter</a:t>
            </a:r>
            <a:r>
              <a:rPr lang="en-ID" sz="9600" dirty="0"/>
              <a:t> </a:t>
            </a:r>
            <a:r>
              <a:rPr lang="en-ID" sz="9600" dirty="0" err="1"/>
              <a:t>dalam</a:t>
            </a:r>
            <a:r>
              <a:rPr lang="en-ID" sz="9600" dirty="0"/>
              <a:t> </a:t>
            </a:r>
            <a:r>
              <a:rPr lang="en-ID" sz="9600" dirty="0" err="1"/>
              <a:t>bentuk</a:t>
            </a:r>
            <a:r>
              <a:rPr lang="en-ID" sz="9600" dirty="0"/>
              <a:t>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terstruktur</a:t>
            </a:r>
            <a:r>
              <a:rPr lang="en-ID" sz="9600" dirty="0"/>
              <a:t> </a:t>
            </a:r>
            <a:r>
              <a:rPr lang="en-ID" sz="9600" dirty="0" err="1"/>
              <a:t>atau</a:t>
            </a:r>
            <a:r>
              <a:rPr lang="en-ID" sz="9600" dirty="0"/>
              <a:t> semi-</a:t>
            </a:r>
            <a:r>
              <a:rPr lang="en-ID" sz="9600" dirty="0" err="1"/>
              <a:t>terstruktur</a:t>
            </a:r>
            <a:r>
              <a:rPr lang="en-ID" sz="9600" dirty="0"/>
              <a:t>, </a:t>
            </a:r>
            <a:r>
              <a:rPr lang="en-ID" sz="9600" dirty="0" err="1"/>
              <a:t>analisis</a:t>
            </a:r>
            <a:r>
              <a:rPr lang="en-ID" sz="9600" dirty="0"/>
              <a:t> </a:t>
            </a:r>
            <a:r>
              <a:rPr lang="en-ID" sz="9600" dirty="0" err="1"/>
              <a:t>teks</a:t>
            </a:r>
            <a:r>
              <a:rPr lang="en-ID" sz="9600" dirty="0"/>
              <a:t> </a:t>
            </a:r>
            <a:r>
              <a:rPr lang="en-ID" sz="9600" dirty="0" err="1"/>
              <a:t>berguna</a:t>
            </a:r>
            <a:r>
              <a:rPr lang="en-ID" sz="9600" dirty="0"/>
              <a:t> </a:t>
            </a:r>
            <a:r>
              <a:rPr lang="en-ID" sz="9600" dirty="0" err="1"/>
              <a:t>dalam</a:t>
            </a:r>
            <a:r>
              <a:rPr lang="en-ID" sz="9600" dirty="0"/>
              <a:t> </a:t>
            </a:r>
            <a:r>
              <a:rPr lang="en-ID" sz="9600" dirty="0" err="1"/>
              <a:t>mendapatkan</a:t>
            </a:r>
            <a:r>
              <a:rPr lang="en-ID" sz="9600" dirty="0"/>
              <a:t> </a:t>
            </a:r>
            <a:r>
              <a:rPr lang="en-ID" sz="9600" dirty="0" err="1"/>
              <a:t>variabel</a:t>
            </a:r>
            <a:r>
              <a:rPr lang="en-ID" sz="9600" dirty="0"/>
              <a:t> </a:t>
            </a:r>
            <a:r>
              <a:rPr lang="en-ID" sz="9600" dirty="0" err="1"/>
              <a:t>terstruktur</a:t>
            </a:r>
            <a:r>
              <a:rPr lang="en-ID" sz="9600" dirty="0"/>
              <a:t> </a:t>
            </a:r>
            <a:r>
              <a:rPr lang="en-ID" sz="9600" dirty="0" err="1"/>
              <a:t>baru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memperkaya</a:t>
            </a:r>
            <a:r>
              <a:rPr lang="en-ID" sz="9600" dirty="0"/>
              <a:t> </a:t>
            </a:r>
            <a:r>
              <a:rPr lang="en-ID" sz="9600" dirty="0" err="1"/>
              <a:t>kumpulan</a:t>
            </a:r>
            <a:r>
              <a:rPr lang="en-ID" sz="9600" dirty="0"/>
              <a:t> </a:t>
            </a:r>
            <a:r>
              <a:rPr lang="en-ID" sz="9600" dirty="0" err="1"/>
              <a:t>prediktor</a:t>
            </a:r>
            <a:r>
              <a:rPr lang="en-ID" sz="9600" dirty="0"/>
              <a:t> dan </a:t>
            </a:r>
            <a:r>
              <a:rPr lang="en-ID" sz="9600" dirty="0" err="1"/>
              <a:t>meningkatkan</a:t>
            </a:r>
            <a:r>
              <a:rPr lang="en-ID" sz="9600" dirty="0"/>
              <a:t> </a:t>
            </a:r>
            <a:r>
              <a:rPr lang="en-ID" sz="9600" dirty="0" err="1"/>
              <a:t>akurasi</a:t>
            </a:r>
            <a:r>
              <a:rPr lang="en-ID" sz="9600" dirty="0"/>
              <a:t>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56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3274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Persiapan</a:t>
            </a:r>
            <a:r>
              <a:rPr lang="en-ID" sz="9600" dirty="0"/>
              <a:t> data </a:t>
            </a:r>
            <a:r>
              <a:rPr lang="en-ID" sz="9600" dirty="0" err="1"/>
              <a:t>biasanya</a:t>
            </a:r>
            <a:r>
              <a:rPr lang="en-ID" sz="9600" dirty="0"/>
              <a:t> </a:t>
            </a:r>
            <a:r>
              <a:rPr lang="en-ID" sz="9600" dirty="0" err="1"/>
              <a:t>merupakan</a:t>
            </a:r>
            <a:r>
              <a:rPr lang="en-ID" sz="9600" dirty="0"/>
              <a:t> </a:t>
            </a:r>
            <a:r>
              <a:rPr lang="en-ID" sz="9600" dirty="0" err="1"/>
              <a:t>langkah</a:t>
            </a:r>
            <a:r>
              <a:rPr lang="en-ID" sz="9600" dirty="0"/>
              <a:t> yang paling </a:t>
            </a:r>
            <a:r>
              <a:rPr lang="en-ID" sz="9600" dirty="0" err="1"/>
              <a:t>memakan</a:t>
            </a:r>
            <a:r>
              <a:rPr lang="en-ID" sz="9600" dirty="0"/>
              <a:t> </a:t>
            </a:r>
            <a:r>
              <a:rPr lang="en-ID" sz="9600" dirty="0" err="1"/>
              <a:t>waktu</a:t>
            </a:r>
            <a:r>
              <a:rPr lang="en-ID" sz="9600" dirty="0"/>
              <a:t> </a:t>
            </a:r>
            <a:r>
              <a:rPr lang="en-ID" sz="9600" dirty="0" err="1"/>
              <a:t>dalam</a:t>
            </a:r>
            <a:r>
              <a:rPr lang="en-ID" sz="9600" dirty="0"/>
              <a:t> </a:t>
            </a:r>
            <a:r>
              <a:rPr lang="en-ID" sz="9600" dirty="0" err="1"/>
              <a:t>mengerjakan</a:t>
            </a:r>
            <a:r>
              <a:rPr lang="en-ID" sz="9600" dirty="0"/>
              <a:t> project Data Science. Dan di </a:t>
            </a:r>
            <a:r>
              <a:rPr lang="en-ID" sz="9600" dirty="0" err="1"/>
              <a:t>banyak</a:t>
            </a:r>
            <a:r>
              <a:rPr lang="en-ID" sz="9600" dirty="0"/>
              <a:t> domain, </a:t>
            </a:r>
            <a:r>
              <a:rPr lang="en-ID" sz="9600" dirty="0" err="1"/>
              <a:t>beberapa</a:t>
            </a:r>
            <a:r>
              <a:rPr lang="en-ID" sz="9600" dirty="0"/>
              <a:t> </a:t>
            </a:r>
            <a:r>
              <a:rPr lang="en-ID" sz="9600" dirty="0" err="1"/>
              <a:t>langkah</a:t>
            </a:r>
            <a:r>
              <a:rPr lang="en-ID" sz="9600" dirty="0"/>
              <a:t> </a:t>
            </a:r>
            <a:r>
              <a:rPr lang="en-ID" sz="9600" dirty="0" err="1"/>
              <a:t>persiapan</a:t>
            </a:r>
            <a:r>
              <a:rPr lang="en-ID" sz="9600" dirty="0"/>
              <a:t> data yang </a:t>
            </a:r>
            <a:r>
              <a:rPr lang="en-ID" sz="9600" dirty="0" err="1"/>
              <a:t>sama</a:t>
            </a:r>
            <a:r>
              <a:rPr lang="en-ID" sz="9600" dirty="0"/>
              <a:t>, </a:t>
            </a:r>
            <a:r>
              <a:rPr lang="en-ID" sz="9600" dirty="0" err="1"/>
              <a:t>biasa</a:t>
            </a:r>
            <a:r>
              <a:rPr lang="en-ID" sz="9600" dirty="0"/>
              <a:t> </a:t>
            </a:r>
            <a:r>
              <a:rPr lang="en-ID" sz="9600" dirty="0" err="1"/>
              <a:t>terjadi</a:t>
            </a:r>
            <a:r>
              <a:rPr lang="en-ID" sz="9600" dirty="0"/>
              <a:t> di </a:t>
            </a:r>
            <a:r>
              <a:rPr lang="en-ID" sz="9600" dirty="0" err="1"/>
              <a:t>berbagai</a:t>
            </a:r>
            <a:r>
              <a:rPr lang="en-ID" sz="9600" dirty="0"/>
              <a:t> </a:t>
            </a:r>
            <a:r>
              <a:rPr lang="en-ID" sz="9600" dirty="0" err="1"/>
              <a:t>masalah</a:t>
            </a:r>
            <a:r>
              <a:rPr lang="en-ID" sz="9600" dirty="0"/>
              <a:t> yang </a:t>
            </a:r>
            <a:r>
              <a:rPr lang="en-ID" sz="9600" dirty="0" err="1"/>
              <a:t>berbeda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57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46997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Mengotomatiskan</a:t>
            </a:r>
            <a:r>
              <a:rPr lang="en-ID" sz="9600" dirty="0"/>
              <a:t> </a:t>
            </a:r>
            <a:r>
              <a:rPr lang="en-ID" sz="9600" dirty="0" err="1"/>
              <a:t>langkah-langkah</a:t>
            </a:r>
            <a:r>
              <a:rPr lang="en-ID" sz="9600" dirty="0"/>
              <a:t> </a:t>
            </a:r>
            <a:r>
              <a:rPr lang="en-ID" sz="9600" dirty="0" err="1"/>
              <a:t>persiapan</a:t>
            </a:r>
            <a:r>
              <a:rPr lang="en-ID" sz="9600" dirty="0"/>
              <a:t> data </a:t>
            </a:r>
            <a:r>
              <a:rPr lang="en-ID" sz="9600" dirty="0" err="1"/>
              <a:t>tertentu</a:t>
            </a:r>
            <a:r>
              <a:rPr lang="en-ID" sz="9600" dirty="0"/>
              <a:t> </a:t>
            </a:r>
            <a:r>
              <a:rPr lang="en-ID" sz="9600" dirty="0" err="1"/>
              <a:t>dapat</a:t>
            </a:r>
            <a:r>
              <a:rPr lang="en-ID" sz="9600" dirty="0"/>
              <a:t> </a:t>
            </a:r>
            <a:r>
              <a:rPr lang="en-ID" sz="9600" dirty="0" err="1"/>
              <a:t>mempercepat</a:t>
            </a:r>
            <a:r>
              <a:rPr lang="en-ID" sz="9600" dirty="0"/>
              <a:t> proses </a:t>
            </a:r>
            <a:r>
              <a:rPr lang="en-ID" sz="9600" dirty="0" err="1"/>
              <a:t>pengerjaan</a:t>
            </a:r>
            <a:r>
              <a:rPr lang="en-ID" sz="9600" dirty="0"/>
              <a:t> project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meminimalkan</a:t>
            </a:r>
            <a:r>
              <a:rPr lang="en-ID" sz="9600" dirty="0"/>
              <a:t> </a:t>
            </a:r>
            <a:r>
              <a:rPr lang="en-ID" sz="9600" dirty="0" err="1"/>
              <a:t>waktu</a:t>
            </a:r>
            <a:r>
              <a:rPr lang="en-ID" sz="9600" dirty="0"/>
              <a:t> </a:t>
            </a:r>
            <a:r>
              <a:rPr lang="en-ID" sz="9600" dirty="0" err="1"/>
              <a:t>persiapan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11453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kinerja</a:t>
            </a:r>
            <a:r>
              <a:rPr lang="en-ID" sz="9600" dirty="0"/>
              <a:t> </a:t>
            </a:r>
            <a:r>
              <a:rPr lang="en-ID" sz="9600" dirty="0" err="1"/>
              <a:t>tinggi</a:t>
            </a:r>
            <a:r>
              <a:rPr lang="en-ID" sz="9600" dirty="0"/>
              <a:t>, </a:t>
            </a:r>
            <a:r>
              <a:rPr lang="en-ID" sz="9600" dirty="0" err="1"/>
              <a:t>sistem</a:t>
            </a:r>
            <a:r>
              <a:rPr lang="en-ID" sz="9600" dirty="0"/>
              <a:t> </a:t>
            </a:r>
            <a:r>
              <a:rPr lang="en-ID" sz="9600" dirty="0" err="1"/>
              <a:t>paralel</a:t>
            </a:r>
            <a:r>
              <a:rPr lang="en-ID" sz="9600" dirty="0"/>
              <a:t> </a:t>
            </a:r>
            <a:r>
              <a:rPr lang="en-ID" sz="9600" dirty="0" err="1"/>
              <a:t>masif</a:t>
            </a:r>
            <a:r>
              <a:rPr lang="en-ID" sz="9600" dirty="0"/>
              <a:t>, dan </a:t>
            </a:r>
            <a:r>
              <a:rPr lang="en-ID" sz="9600" dirty="0" err="1"/>
              <a:t>fungsi</a:t>
            </a:r>
            <a:r>
              <a:rPr lang="en-ID" sz="9600" dirty="0"/>
              <a:t> </a:t>
            </a:r>
            <a:r>
              <a:rPr lang="en-ID" sz="9600" dirty="0" err="1"/>
              <a:t>analitik</a:t>
            </a:r>
            <a:r>
              <a:rPr lang="en-ID" sz="9600" dirty="0"/>
              <a:t> pada zaman </a:t>
            </a:r>
            <a:r>
              <a:rPr lang="en-ID" sz="9600" dirty="0" err="1"/>
              <a:t>ini</a:t>
            </a:r>
            <a:r>
              <a:rPr lang="en-ID" sz="9600" dirty="0"/>
              <a:t> yang </a:t>
            </a:r>
            <a:r>
              <a:rPr lang="en-ID" sz="9600" dirty="0" err="1"/>
              <a:t>berada</a:t>
            </a:r>
            <a:r>
              <a:rPr lang="en-ID" sz="9600" dirty="0"/>
              <a:t> di </a:t>
            </a:r>
            <a:r>
              <a:rPr lang="en-ID" sz="9600" dirty="0" err="1"/>
              <a:t>tempat</a:t>
            </a:r>
            <a:r>
              <a:rPr lang="en-ID" sz="9600" dirty="0"/>
              <a:t> data </a:t>
            </a:r>
            <a:r>
              <a:rPr lang="en-ID" sz="9600" dirty="0" err="1"/>
              <a:t>disimpan</a:t>
            </a:r>
            <a:r>
              <a:rPr lang="en-ID" sz="9600" dirty="0"/>
              <a:t>, data scientist </a:t>
            </a:r>
            <a:r>
              <a:rPr lang="en-ID" sz="9600" dirty="0" err="1"/>
              <a:t>dapat</a:t>
            </a:r>
            <a:r>
              <a:rPr lang="en-ID" sz="9600" dirty="0"/>
              <a:t>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lebih</a:t>
            </a:r>
            <a:r>
              <a:rPr lang="en-ID" sz="9600" dirty="0"/>
              <a:t> </a:t>
            </a:r>
            <a:r>
              <a:rPr lang="en-ID" sz="9600" dirty="0" err="1"/>
              <a:t>mudah</a:t>
            </a:r>
            <a:r>
              <a:rPr lang="en-ID" sz="9600" dirty="0"/>
              <a:t> dan </a:t>
            </a:r>
            <a:r>
              <a:rPr lang="en-ID" sz="9600" dirty="0" err="1"/>
              <a:t>cepat</a:t>
            </a:r>
            <a:r>
              <a:rPr lang="en-ID" sz="9600" dirty="0"/>
              <a:t>, </a:t>
            </a:r>
            <a:r>
              <a:rPr lang="en-ID" sz="9600" dirty="0" err="1"/>
              <a:t>dalam</a:t>
            </a:r>
            <a:r>
              <a:rPr lang="en-ID" sz="9600" dirty="0"/>
              <a:t> </a:t>
            </a:r>
            <a:r>
              <a:rPr lang="en-ID" sz="9600" dirty="0" err="1"/>
              <a:t>menyiapkan</a:t>
            </a:r>
            <a:r>
              <a:rPr lang="en-ID" sz="9600" dirty="0"/>
              <a:t> data </a:t>
            </a:r>
            <a:r>
              <a:rPr lang="en-ID" sz="9600" dirty="0" err="1"/>
              <a:t>menggunakan</a:t>
            </a:r>
            <a:r>
              <a:rPr lang="en-ID" sz="9600" dirty="0"/>
              <a:t> </a:t>
            </a:r>
            <a:r>
              <a:rPr lang="en-ID" sz="9600" dirty="0" err="1"/>
              <a:t>kumpulan</a:t>
            </a:r>
            <a:r>
              <a:rPr lang="en-ID" sz="9600" dirty="0"/>
              <a:t> data yang </a:t>
            </a:r>
            <a:r>
              <a:rPr lang="en-ID" sz="9600" dirty="0" err="1"/>
              <a:t>sangat</a:t>
            </a:r>
            <a:r>
              <a:rPr lang="en-ID" sz="9600" dirty="0"/>
              <a:t> </a:t>
            </a:r>
            <a:r>
              <a:rPr lang="en-ID" sz="9600" dirty="0" err="1"/>
              <a:t>besar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6455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Setiap</a:t>
            </a:r>
            <a:r>
              <a:rPr lang="en-ID" dirty="0"/>
              <a:t> project </a:t>
            </a:r>
            <a:r>
              <a:rPr lang="en-ID" dirty="0" err="1"/>
              <a:t>dimulai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Sponsor </a:t>
            </a:r>
            <a:r>
              <a:rPr lang="en-ID" dirty="0" err="1"/>
              <a:t>bisnis</a:t>
            </a:r>
            <a:r>
              <a:rPr lang="en-ID" dirty="0"/>
              <a:t> yang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analitik</a:t>
            </a:r>
            <a:r>
              <a:rPr lang="en-ID" dirty="0"/>
              <a:t> </a:t>
            </a:r>
            <a:r>
              <a:rPr lang="en-ID" dirty="0" err="1"/>
              <a:t>memainkan</a:t>
            </a:r>
            <a:r>
              <a:rPr lang="en-ID" dirty="0"/>
              <a:t> </a:t>
            </a:r>
            <a:r>
              <a:rPr lang="en-ID" dirty="0" err="1"/>
              <a:t>peran</a:t>
            </a:r>
            <a:r>
              <a:rPr lang="en-ID" dirty="0"/>
              <a:t> paling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Karena </a:t>
            </a:r>
            <a:r>
              <a:rPr lang="en-ID" dirty="0" err="1"/>
              <a:t>merekalah</a:t>
            </a:r>
            <a:r>
              <a:rPr lang="en-ID" dirty="0"/>
              <a:t> yang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mendefinisikan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, </a:t>
            </a:r>
            <a:r>
              <a:rPr lang="en-ID" dirty="0" err="1"/>
              <a:t>tujuan</a:t>
            </a:r>
            <a:r>
              <a:rPr lang="en-ID" dirty="0"/>
              <a:t> project, dan </a:t>
            </a:r>
            <a:r>
              <a:rPr lang="en-ID" dirty="0" err="1"/>
              <a:t>persyaratan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perspektif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yang </a:t>
            </a:r>
            <a:r>
              <a:rPr lang="en-ID" dirty="0" err="1"/>
              <a:t>meletakkan</a:t>
            </a:r>
            <a:r>
              <a:rPr lang="en-ID" dirty="0"/>
              <a:t> </a:t>
            </a:r>
            <a:r>
              <a:rPr lang="en-ID" dirty="0" err="1"/>
              <a:t>fondasi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penyelesaian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yang </a:t>
            </a:r>
            <a:r>
              <a:rPr lang="en-ID" dirty="0" err="1"/>
              <a:t>berhasil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02663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/>
              <a:t>Yang </a:t>
            </a:r>
            <a:r>
              <a:rPr lang="en-ID" sz="9600" dirty="0" err="1"/>
              <a:t>biasa</a:t>
            </a:r>
            <a:r>
              <a:rPr lang="en-ID" sz="9600" dirty="0"/>
              <a:t> </a:t>
            </a:r>
            <a:r>
              <a:rPr lang="en-ID" sz="9600" dirty="0" err="1"/>
              <a:t>dilakukan</a:t>
            </a:r>
            <a:r>
              <a:rPr lang="en-ID" sz="9600" dirty="0"/>
              <a:t> </a:t>
            </a:r>
            <a:r>
              <a:rPr lang="en-ID" sz="9600" dirty="0" err="1"/>
              <a:t>dalam</a:t>
            </a:r>
            <a:r>
              <a:rPr lang="en-ID" sz="9600" dirty="0"/>
              <a:t> </a:t>
            </a:r>
            <a:r>
              <a:rPr lang="en-ID" sz="9600" dirty="0" err="1"/>
              <a:t>Persiapan</a:t>
            </a:r>
            <a:r>
              <a:rPr lang="en-ID" sz="9600" dirty="0"/>
              <a:t> Data </a:t>
            </a:r>
            <a:r>
              <a:rPr lang="en-ID" sz="9600" dirty="0" err="1"/>
              <a:t>adalah</a:t>
            </a:r>
            <a:r>
              <a:rPr lang="en-ID" sz="9600" dirty="0"/>
              <a:t> </a:t>
            </a:r>
            <a:r>
              <a:rPr lang="en-ID" sz="9600" dirty="0" err="1"/>
              <a:t>Normalisasi</a:t>
            </a:r>
            <a:r>
              <a:rPr lang="en-ID" sz="9600" dirty="0"/>
              <a:t> Data, </a:t>
            </a:r>
            <a:r>
              <a:rPr lang="en-ID" sz="9600" dirty="0" err="1"/>
              <a:t>memperbaiki</a:t>
            </a:r>
            <a:r>
              <a:rPr lang="en-ID" sz="9600" dirty="0"/>
              <a:t> data yang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konsisten</a:t>
            </a:r>
            <a:r>
              <a:rPr lang="en-ID" sz="9600" dirty="0"/>
              <a:t>, </a:t>
            </a:r>
            <a:r>
              <a:rPr lang="en-ID" sz="9600" dirty="0" err="1"/>
              <a:t>menghilangkan</a:t>
            </a:r>
            <a:r>
              <a:rPr lang="en-ID" sz="9600" dirty="0"/>
              <a:t> data yang </a:t>
            </a:r>
            <a:r>
              <a:rPr lang="en-ID" sz="9600" dirty="0" err="1"/>
              <a:t>duplikat</a:t>
            </a:r>
            <a:r>
              <a:rPr lang="en-ID" sz="9600" dirty="0"/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Menangani</a:t>
            </a:r>
            <a:r>
              <a:rPr lang="en-ID" sz="9600" dirty="0"/>
              <a:t> data yang </a:t>
            </a:r>
            <a:r>
              <a:rPr lang="en-ID" sz="9600" dirty="0" err="1"/>
              <a:t>hilang</a:t>
            </a:r>
            <a:r>
              <a:rPr lang="en-ID" sz="9600" dirty="0"/>
              <a:t>, </a:t>
            </a:r>
            <a:r>
              <a:rPr lang="en-ID" sz="9600" dirty="0" err="1"/>
              <a:t>menangani</a:t>
            </a:r>
            <a:r>
              <a:rPr lang="en-ID" sz="9600" dirty="0"/>
              <a:t> data outlier, </a:t>
            </a:r>
            <a:r>
              <a:rPr lang="en-ID" sz="9600" dirty="0" err="1"/>
              <a:t>melakukan</a:t>
            </a:r>
            <a:r>
              <a:rPr lang="en-ID" sz="9600" dirty="0"/>
              <a:t> </a:t>
            </a:r>
            <a:r>
              <a:rPr lang="en-ID" sz="9600" dirty="0" err="1"/>
              <a:t>pemilihan</a:t>
            </a:r>
            <a:r>
              <a:rPr lang="en-ID" sz="9600" dirty="0"/>
              <a:t> feature dan </a:t>
            </a:r>
            <a:r>
              <a:rPr lang="en-ID" sz="9600" dirty="0" err="1"/>
              <a:t>pembuatan</a:t>
            </a:r>
            <a:r>
              <a:rPr lang="en-ID" sz="9600" dirty="0"/>
              <a:t> feature yang </a:t>
            </a:r>
            <a:r>
              <a:rPr lang="en-ID" sz="9600" dirty="0" err="1"/>
              <a:t>baru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60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93889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24194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Sekarang</a:t>
            </a:r>
            <a:r>
              <a:rPr lang="en-US" sz="9600" dirty="0"/>
              <a:t> data history </a:t>
            </a:r>
            <a:r>
              <a:rPr lang="en-US" sz="9600" dirty="0" err="1"/>
              <a:t>peminjaman</a:t>
            </a:r>
            <a:r>
              <a:rPr lang="en-US" sz="9600" dirty="0"/>
              <a:t> yang </a:t>
            </a:r>
            <a:r>
              <a:rPr lang="en-US" sz="9600" dirty="0" err="1"/>
              <a:t>sudah</a:t>
            </a:r>
            <a:r>
              <a:rPr lang="en-US" sz="9600" dirty="0"/>
              <a:t> </a:t>
            </a:r>
            <a:r>
              <a:rPr lang="en-US" sz="9600" dirty="0" err="1"/>
              <a:t>dikumpulkan</a:t>
            </a:r>
            <a:r>
              <a:rPr lang="en-US" sz="9600" dirty="0"/>
              <a:t> dan </a:t>
            </a:r>
            <a:r>
              <a:rPr lang="en-US" sz="9600" dirty="0" err="1"/>
              <a:t>sudah</a:t>
            </a:r>
            <a:r>
              <a:rPr lang="en-US" sz="9600" dirty="0"/>
              <a:t> </a:t>
            </a:r>
            <a:r>
              <a:rPr lang="en-US" sz="9600" dirty="0" err="1"/>
              <a:t>dianalisa</a:t>
            </a:r>
            <a:r>
              <a:rPr lang="en-US" sz="9600" dirty="0"/>
              <a:t> </a:t>
            </a:r>
            <a:r>
              <a:rPr lang="en-US" sz="9600" dirty="0" err="1"/>
              <a:t>harus</a:t>
            </a:r>
            <a:r>
              <a:rPr lang="en-US" sz="9600" dirty="0"/>
              <a:t> </a:t>
            </a:r>
            <a:r>
              <a:rPr lang="en-US" sz="9600" dirty="0" err="1"/>
              <a:t>dipersiapkan</a:t>
            </a:r>
            <a:r>
              <a:rPr lang="en-US" sz="9600" dirty="0"/>
              <a:t> </a:t>
            </a:r>
            <a:r>
              <a:rPr lang="en-US" sz="9600" dirty="0" err="1"/>
              <a:t>supaya</a:t>
            </a:r>
            <a:r>
              <a:rPr lang="en-US" sz="9600" dirty="0"/>
              <a:t> </a:t>
            </a:r>
            <a:r>
              <a:rPr lang="en-US" sz="9600" dirty="0" err="1"/>
              <a:t>siap</a:t>
            </a:r>
            <a:r>
              <a:rPr lang="en-US" sz="9600" dirty="0"/>
              <a:t> </a:t>
            </a:r>
            <a:r>
              <a:rPr lang="en-US" sz="9600" dirty="0" err="1"/>
              <a:t>dipakai</a:t>
            </a:r>
            <a:r>
              <a:rPr lang="en-US" sz="9600" dirty="0"/>
              <a:t> </a:t>
            </a:r>
            <a:r>
              <a:rPr lang="en-US" sz="9600" dirty="0" err="1"/>
              <a:t>untuk</a:t>
            </a:r>
            <a:r>
              <a:rPr lang="en-US" sz="9600" dirty="0"/>
              <a:t> </a:t>
            </a:r>
            <a:r>
              <a:rPr lang="en-US" sz="9600" dirty="0" err="1"/>
              <a:t>membuat</a:t>
            </a:r>
            <a:r>
              <a:rPr lang="en-US" sz="9600" dirty="0"/>
              <a:t> model machine </a:t>
            </a:r>
            <a:r>
              <a:rPr lang="en-US" sz="9600" dirty="0" err="1"/>
              <a:t>learningnya</a:t>
            </a:r>
            <a:r>
              <a:rPr lang="en-US" sz="96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87139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Dimulai</a:t>
            </a:r>
            <a:r>
              <a:rPr lang="en-US" sz="9600" dirty="0"/>
              <a:t> </a:t>
            </a:r>
            <a:r>
              <a:rPr lang="en-US" sz="9600" dirty="0" err="1"/>
              <a:t>dari</a:t>
            </a:r>
            <a:r>
              <a:rPr lang="en-US" sz="9600" dirty="0"/>
              <a:t> </a:t>
            </a:r>
            <a:r>
              <a:rPr lang="en-US" sz="9600" dirty="0" err="1"/>
              <a:t>memilih</a:t>
            </a:r>
            <a:r>
              <a:rPr lang="en-US" sz="9600" dirty="0"/>
              <a:t> kolom2 data yang </a:t>
            </a:r>
            <a:r>
              <a:rPr lang="en-US" sz="9600" dirty="0" err="1"/>
              <a:t>diperlukan</a:t>
            </a:r>
            <a:r>
              <a:rPr lang="en-US" sz="9600" dirty="0"/>
              <a:t> </a:t>
            </a:r>
            <a:r>
              <a:rPr lang="en-US" sz="9600" dirty="0" err="1"/>
              <a:t>untuk</a:t>
            </a:r>
            <a:r>
              <a:rPr lang="en-US" sz="9600" dirty="0"/>
              <a:t> </a:t>
            </a:r>
            <a:r>
              <a:rPr lang="en-US" sz="9600" dirty="0" err="1"/>
              <a:t>melakukan</a:t>
            </a:r>
            <a:r>
              <a:rPr lang="en-US" sz="9600" dirty="0"/>
              <a:t> </a:t>
            </a:r>
            <a:r>
              <a:rPr lang="en-US" sz="9600" dirty="0" err="1"/>
              <a:t>prediksi</a:t>
            </a:r>
            <a:r>
              <a:rPr lang="en-US" sz="9600" dirty="0"/>
              <a:t> dan </a:t>
            </a:r>
            <a:r>
              <a:rPr lang="en-US" sz="9600" dirty="0" err="1"/>
              <a:t>menggabungkannya</a:t>
            </a:r>
            <a:r>
              <a:rPr lang="en-US" sz="9600" dirty="0"/>
              <a:t> </a:t>
            </a:r>
            <a:r>
              <a:rPr lang="en-US" sz="9600" dirty="0" err="1"/>
              <a:t>menjadi</a:t>
            </a:r>
            <a:r>
              <a:rPr lang="en-US" sz="9600" dirty="0"/>
              <a:t> 1 table </a:t>
            </a:r>
            <a:r>
              <a:rPr lang="en-US" sz="9600" dirty="0" err="1"/>
              <a:t>bila</a:t>
            </a:r>
            <a:r>
              <a:rPr lang="en-US" sz="9600" dirty="0"/>
              <a:t> </a:t>
            </a:r>
            <a:r>
              <a:rPr lang="en-US" sz="9600" dirty="0" err="1"/>
              <a:t>belum</a:t>
            </a:r>
            <a:r>
              <a:rPr lang="en-US" sz="9600" dirty="0"/>
              <a:t>. </a:t>
            </a:r>
            <a:r>
              <a:rPr lang="en-US" sz="9600" dirty="0" err="1"/>
              <a:t>Kemudian</a:t>
            </a:r>
            <a:r>
              <a:rPr lang="en-US" sz="9600" dirty="0"/>
              <a:t> </a:t>
            </a:r>
            <a:r>
              <a:rPr lang="en-US" sz="9600" dirty="0" err="1"/>
              <a:t>memastikan</a:t>
            </a:r>
            <a:r>
              <a:rPr lang="en-US" sz="9600" dirty="0"/>
              <a:t> value data </a:t>
            </a:r>
            <a:r>
              <a:rPr lang="en-US" sz="9600" dirty="0" err="1"/>
              <a:t>benar</a:t>
            </a:r>
            <a:r>
              <a:rPr lang="en-US" sz="9600" dirty="0"/>
              <a:t> dan </a:t>
            </a:r>
            <a:r>
              <a:rPr lang="en-US" sz="9600" dirty="0" err="1"/>
              <a:t>konsisten</a:t>
            </a:r>
            <a:r>
              <a:rPr lang="en-US" sz="9600" dirty="0"/>
              <a:t>, </a:t>
            </a:r>
            <a:r>
              <a:rPr lang="en-US" sz="9600" dirty="0" err="1"/>
              <a:t>seperti</a:t>
            </a:r>
            <a:r>
              <a:rPr lang="en-US" sz="9600" dirty="0"/>
              <a:t> </a:t>
            </a:r>
            <a:r>
              <a:rPr lang="en-US" sz="9600" dirty="0" err="1"/>
              <a:t>contoh</a:t>
            </a:r>
            <a:r>
              <a:rPr lang="en-US" sz="9600" dirty="0"/>
              <a:t> data </a:t>
            </a:r>
            <a:r>
              <a:rPr lang="en-US" sz="9600" dirty="0" err="1"/>
              <a:t>pekerjaan</a:t>
            </a:r>
            <a:r>
              <a:rPr lang="en-US" sz="9600" dirty="0"/>
              <a:t> </a:t>
            </a:r>
            <a:r>
              <a:rPr lang="en-US" sz="9600" dirty="0" err="1"/>
              <a:t>peminjam</a:t>
            </a:r>
            <a:r>
              <a:rPr lang="en-US" sz="9600" dirty="0"/>
              <a:t> </a:t>
            </a:r>
            <a:r>
              <a:rPr lang="en-US" sz="9600" dirty="0" err="1"/>
              <a:t>harus</a:t>
            </a:r>
            <a:r>
              <a:rPr lang="en-US" sz="9600" dirty="0"/>
              <a:t> </a:t>
            </a:r>
            <a:r>
              <a:rPr lang="en-US" sz="9600" dirty="0" err="1"/>
              <a:t>konsisten</a:t>
            </a:r>
            <a:r>
              <a:rPr lang="en-US" sz="9600" dirty="0"/>
              <a:t>, </a:t>
            </a:r>
            <a:r>
              <a:rPr lang="en-US" sz="9600" dirty="0" err="1"/>
              <a:t>bila</a:t>
            </a:r>
            <a:r>
              <a:rPr lang="en-US" sz="9600" dirty="0"/>
              <a:t> yang </a:t>
            </a:r>
            <a:r>
              <a:rPr lang="en-US" sz="9600" dirty="0" err="1"/>
              <a:t>mau</a:t>
            </a:r>
            <a:r>
              <a:rPr lang="en-US" sz="9600" dirty="0"/>
              <a:t> </a:t>
            </a:r>
            <a:r>
              <a:rPr lang="en-US" sz="9600" dirty="0" err="1"/>
              <a:t>dipakai</a:t>
            </a:r>
            <a:r>
              <a:rPr lang="en-US" sz="9600" dirty="0"/>
              <a:t> </a:t>
            </a:r>
            <a:r>
              <a:rPr lang="en-US" sz="9600" dirty="0" err="1"/>
              <a:t>seperti</a:t>
            </a:r>
            <a:r>
              <a:rPr lang="en-US" sz="9600" dirty="0"/>
              <a:t> </a:t>
            </a:r>
            <a:r>
              <a:rPr lang="en-US" sz="9600" dirty="0" err="1"/>
              <a:t>contoh</a:t>
            </a:r>
            <a:r>
              <a:rPr lang="en-US" sz="9600" dirty="0"/>
              <a:t> </a:t>
            </a:r>
            <a:r>
              <a:rPr lang="en-US" sz="9600" dirty="0" err="1"/>
              <a:t>Pengusaha</a:t>
            </a:r>
            <a:r>
              <a:rPr lang="en-US" sz="9600" dirty="0"/>
              <a:t>, </a:t>
            </a:r>
            <a:r>
              <a:rPr lang="en-US" sz="9600" dirty="0" err="1"/>
              <a:t>berarti</a:t>
            </a:r>
            <a:r>
              <a:rPr lang="en-US" sz="9600" dirty="0"/>
              <a:t> </a:t>
            </a:r>
            <a:r>
              <a:rPr lang="en-US" sz="9600" dirty="0" err="1"/>
              <a:t>semua</a:t>
            </a:r>
            <a:r>
              <a:rPr lang="en-US" sz="9600" dirty="0"/>
              <a:t> kata </a:t>
            </a:r>
            <a:r>
              <a:rPr lang="en-US" sz="9600" dirty="0" err="1"/>
              <a:t>sinonim</a:t>
            </a:r>
            <a:r>
              <a:rPr lang="en-US" sz="9600" dirty="0"/>
              <a:t>/</a:t>
            </a:r>
            <a:r>
              <a:rPr lang="en-US" sz="9600" dirty="0" err="1"/>
              <a:t>yg</a:t>
            </a:r>
            <a:r>
              <a:rPr lang="en-US" sz="9600" dirty="0"/>
              <a:t> </a:t>
            </a:r>
            <a:r>
              <a:rPr lang="en-US" sz="9600" dirty="0" err="1"/>
              <a:t>memiliki</a:t>
            </a:r>
            <a:r>
              <a:rPr lang="en-US" sz="9600" dirty="0"/>
              <a:t> arti yang </a:t>
            </a:r>
            <a:r>
              <a:rPr lang="en-US" sz="9600" dirty="0" err="1"/>
              <a:t>sama</a:t>
            </a:r>
            <a:r>
              <a:rPr lang="en-US" sz="9600" dirty="0"/>
              <a:t> </a:t>
            </a:r>
            <a:r>
              <a:rPr lang="en-US" sz="9600" dirty="0" err="1"/>
              <a:t>harus</a:t>
            </a:r>
            <a:r>
              <a:rPr lang="en-US" sz="9600" dirty="0"/>
              <a:t> </a:t>
            </a:r>
            <a:r>
              <a:rPr lang="en-US" sz="9600" dirty="0" err="1"/>
              <a:t>mengikuti</a:t>
            </a:r>
            <a:r>
              <a:rPr lang="en-US" sz="9600" dirty="0"/>
              <a:t> </a:t>
            </a:r>
            <a:r>
              <a:rPr lang="en-US" sz="9600" dirty="0" err="1"/>
              <a:t>penulisan</a:t>
            </a:r>
            <a:r>
              <a:rPr lang="en-US" sz="9600" dirty="0"/>
              <a:t> format </a:t>
            </a:r>
            <a:r>
              <a:rPr lang="en-US" sz="9600" dirty="0" err="1"/>
              <a:t>tersebut</a:t>
            </a:r>
            <a:r>
              <a:rPr lang="en-US" sz="9600" dirty="0"/>
              <a:t>, </a:t>
            </a:r>
            <a:r>
              <a:rPr lang="en-US" sz="9600" dirty="0" err="1"/>
              <a:t>jangan</a:t>
            </a:r>
            <a:r>
              <a:rPr lang="en-US" sz="9600" dirty="0"/>
              <a:t> </a:t>
            </a:r>
            <a:r>
              <a:rPr lang="en-US" sz="9600" dirty="0" err="1"/>
              <a:t>ada</a:t>
            </a:r>
            <a:r>
              <a:rPr lang="en-US" sz="9600" dirty="0"/>
              <a:t> </a:t>
            </a:r>
            <a:r>
              <a:rPr lang="en-US" sz="9600" dirty="0" err="1"/>
              <a:t>lagi</a:t>
            </a:r>
            <a:r>
              <a:rPr lang="en-US" sz="9600" dirty="0"/>
              <a:t> </a:t>
            </a:r>
            <a:r>
              <a:rPr lang="en-US" sz="9600" dirty="0" err="1"/>
              <a:t>seperti</a:t>
            </a:r>
            <a:r>
              <a:rPr lang="en-US" sz="9600" dirty="0"/>
              <a:t> </a:t>
            </a:r>
            <a:r>
              <a:rPr lang="en-US" sz="9600" dirty="0" err="1"/>
              <a:t>Usahawan</a:t>
            </a:r>
            <a:r>
              <a:rPr lang="en-US" sz="9600" dirty="0"/>
              <a:t>, </a:t>
            </a:r>
            <a:r>
              <a:rPr lang="en-US" sz="9600" dirty="0" err="1"/>
              <a:t>Wiraswasta</a:t>
            </a:r>
            <a:r>
              <a:rPr lang="en-US" sz="9600" dirty="0"/>
              <a:t>, </a:t>
            </a:r>
            <a:r>
              <a:rPr lang="en-US" sz="9600" dirty="0" err="1"/>
              <a:t>Wirausaha</a:t>
            </a:r>
            <a:r>
              <a:rPr lang="en-US" sz="9600" dirty="0"/>
              <a:t>, Businessman, </a:t>
            </a:r>
            <a:r>
              <a:rPr lang="en-US" sz="9600" dirty="0" err="1"/>
              <a:t>dll</a:t>
            </a:r>
            <a:r>
              <a:rPr lang="en-US" sz="96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63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07484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Kemudian</a:t>
            </a:r>
            <a:r>
              <a:rPr lang="en-US" sz="9600" dirty="0"/>
              <a:t> juga data2 yang </a:t>
            </a:r>
            <a:r>
              <a:rPr lang="en-US" sz="9600" dirty="0" err="1"/>
              <a:t>kosong</a:t>
            </a:r>
            <a:r>
              <a:rPr lang="en-US" sz="9600" dirty="0"/>
              <a:t> </a:t>
            </a:r>
            <a:r>
              <a:rPr lang="en-US" sz="9600" dirty="0" err="1"/>
              <a:t>atau</a:t>
            </a:r>
            <a:r>
              <a:rPr lang="en-US" sz="9600" dirty="0"/>
              <a:t> </a:t>
            </a:r>
            <a:r>
              <a:rPr lang="en-US" sz="9600" dirty="0" err="1"/>
              <a:t>hilang</a:t>
            </a:r>
            <a:r>
              <a:rPr lang="en-US" sz="9600" dirty="0"/>
              <a:t> </a:t>
            </a:r>
            <a:r>
              <a:rPr lang="en-US" sz="9600" dirty="0" err="1"/>
              <a:t>harus</a:t>
            </a:r>
            <a:r>
              <a:rPr lang="en-US" sz="9600" dirty="0"/>
              <a:t> </a:t>
            </a:r>
            <a:r>
              <a:rPr lang="en-US" sz="9600" dirty="0" err="1"/>
              <a:t>diatasi</a:t>
            </a:r>
            <a:r>
              <a:rPr lang="en-US" sz="9600" dirty="0"/>
              <a:t>, </a:t>
            </a:r>
            <a:r>
              <a:rPr lang="en-US" sz="9600" dirty="0" err="1"/>
              <a:t>seperti</a:t>
            </a:r>
            <a:r>
              <a:rPr lang="en-US" sz="9600" dirty="0"/>
              <a:t> </a:t>
            </a:r>
            <a:r>
              <a:rPr lang="en-US" sz="9600" dirty="0" err="1"/>
              <a:t>contoh</a:t>
            </a:r>
            <a:r>
              <a:rPr lang="en-US" sz="9600" dirty="0"/>
              <a:t> </a:t>
            </a:r>
            <a:r>
              <a:rPr lang="en-US" sz="9600" dirty="0" err="1"/>
              <a:t>bisa</a:t>
            </a:r>
            <a:r>
              <a:rPr lang="en-US" sz="9600" dirty="0"/>
              <a:t> </a:t>
            </a:r>
            <a:r>
              <a:rPr lang="en-US" sz="9600" dirty="0" err="1"/>
              <a:t>diapus</a:t>
            </a:r>
            <a:r>
              <a:rPr lang="en-US" sz="9600" dirty="0"/>
              <a:t> </a:t>
            </a:r>
            <a:r>
              <a:rPr lang="en-US" sz="9600" dirty="0" err="1"/>
              <a:t>kolom</a:t>
            </a:r>
            <a:r>
              <a:rPr lang="en-US" sz="9600" dirty="0"/>
              <a:t> data yang </a:t>
            </a:r>
            <a:r>
              <a:rPr lang="en-US" sz="9600" dirty="0" err="1"/>
              <a:t>terlalu</a:t>
            </a:r>
            <a:r>
              <a:rPr lang="en-US" sz="9600" dirty="0"/>
              <a:t> </a:t>
            </a:r>
            <a:r>
              <a:rPr lang="en-US" sz="9600" dirty="0" err="1"/>
              <a:t>banyak</a:t>
            </a:r>
            <a:r>
              <a:rPr lang="en-US" sz="9600" dirty="0"/>
              <a:t> </a:t>
            </a:r>
            <a:r>
              <a:rPr lang="en-US" sz="9600" dirty="0" err="1"/>
              <a:t>kosong</a:t>
            </a:r>
            <a:r>
              <a:rPr lang="en-US" sz="9600" dirty="0"/>
              <a:t> </a:t>
            </a:r>
            <a:r>
              <a:rPr lang="en-US" sz="9600" dirty="0" err="1"/>
              <a:t>datanya</a:t>
            </a:r>
            <a:r>
              <a:rPr lang="en-US" sz="9600" dirty="0"/>
              <a:t>, dan juga </a:t>
            </a:r>
            <a:r>
              <a:rPr lang="en-US" sz="9600" dirty="0" err="1"/>
              <a:t>bisa</a:t>
            </a:r>
            <a:r>
              <a:rPr lang="en-US" sz="9600" dirty="0"/>
              <a:t> </a:t>
            </a:r>
            <a:r>
              <a:rPr lang="en-US" sz="9600" dirty="0" err="1"/>
              <a:t>menghapus</a:t>
            </a:r>
            <a:r>
              <a:rPr lang="en-US" sz="9600" dirty="0"/>
              <a:t> baris2 data yang </a:t>
            </a:r>
            <a:r>
              <a:rPr lang="en-US" sz="9600" dirty="0" err="1"/>
              <a:t>memiliki</a:t>
            </a:r>
            <a:r>
              <a:rPr lang="en-US" sz="9600" dirty="0"/>
              <a:t> </a:t>
            </a:r>
            <a:r>
              <a:rPr lang="en-US" sz="9600" dirty="0" err="1"/>
              <a:t>kolom</a:t>
            </a:r>
            <a:r>
              <a:rPr lang="en-US" sz="9600" dirty="0"/>
              <a:t> data </a:t>
            </a:r>
            <a:r>
              <a:rPr lang="en-US" sz="9600" dirty="0" err="1"/>
              <a:t>yg</a:t>
            </a:r>
            <a:r>
              <a:rPr lang="en-US" sz="9600" dirty="0"/>
              <a:t> </a:t>
            </a:r>
            <a:r>
              <a:rPr lang="en-US" sz="9600" dirty="0" err="1"/>
              <a:t>kosong</a:t>
            </a:r>
            <a:r>
              <a:rPr lang="en-US" sz="9600" dirty="0"/>
              <a:t>, </a:t>
            </a:r>
            <a:r>
              <a:rPr lang="en-US" sz="9600" dirty="0" err="1"/>
              <a:t>atau</a:t>
            </a:r>
            <a:r>
              <a:rPr lang="en-US" sz="9600" dirty="0"/>
              <a:t> juga </a:t>
            </a:r>
            <a:r>
              <a:rPr lang="en-US" sz="9600" dirty="0" err="1"/>
              <a:t>bisa</a:t>
            </a:r>
            <a:r>
              <a:rPr lang="en-US" sz="9600" dirty="0"/>
              <a:t> </a:t>
            </a:r>
            <a:r>
              <a:rPr lang="en-US" sz="9600" dirty="0" err="1"/>
              <a:t>mengisi</a:t>
            </a:r>
            <a:r>
              <a:rPr lang="en-US" sz="9600" dirty="0"/>
              <a:t> data </a:t>
            </a:r>
            <a:r>
              <a:rPr lang="en-US" sz="9600" dirty="0" err="1"/>
              <a:t>tersebut</a:t>
            </a:r>
            <a:r>
              <a:rPr lang="en-US" sz="9600" dirty="0"/>
              <a:t> </a:t>
            </a:r>
            <a:r>
              <a:rPr lang="en-US" sz="9600" dirty="0" err="1"/>
              <a:t>dengan</a:t>
            </a:r>
            <a:r>
              <a:rPr lang="en-US" sz="9600" dirty="0"/>
              <a:t> value yang </a:t>
            </a:r>
            <a:r>
              <a:rPr lang="en-US" sz="9600" dirty="0" err="1"/>
              <a:t>sesuai</a:t>
            </a:r>
            <a:r>
              <a:rPr lang="en-US" sz="9600" dirty="0"/>
              <a:t> </a:t>
            </a:r>
            <a:r>
              <a:rPr lang="en-US" sz="9600" dirty="0" err="1"/>
              <a:t>dengan</a:t>
            </a:r>
            <a:r>
              <a:rPr lang="en-US" sz="9600" dirty="0"/>
              <a:t> </a:t>
            </a:r>
            <a:r>
              <a:rPr lang="en-US" sz="9600" dirty="0" err="1"/>
              <a:t>menggunakan</a:t>
            </a:r>
            <a:r>
              <a:rPr lang="en-US" sz="9600" dirty="0"/>
              <a:t> domain knowledge dan </a:t>
            </a:r>
            <a:r>
              <a:rPr lang="en-US" sz="9600" dirty="0" err="1"/>
              <a:t>ilmu</a:t>
            </a:r>
            <a:r>
              <a:rPr lang="en-US" sz="9600" dirty="0"/>
              <a:t> </a:t>
            </a:r>
            <a:r>
              <a:rPr lang="en-US" sz="9600" dirty="0" err="1"/>
              <a:t>statistik</a:t>
            </a:r>
            <a:r>
              <a:rPr lang="en-US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64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5484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600" dirty="0"/>
              <a:t>Lalu data2 outlier/</a:t>
            </a:r>
            <a:r>
              <a:rPr lang="en-US" sz="9600" dirty="0" err="1"/>
              <a:t>pencilan</a:t>
            </a:r>
            <a:r>
              <a:rPr lang="en-US" sz="9600" dirty="0"/>
              <a:t> </a:t>
            </a:r>
            <a:r>
              <a:rPr lang="en-US" sz="9600" dirty="0" err="1"/>
              <a:t>harus</a:t>
            </a:r>
            <a:r>
              <a:rPr lang="en-US" sz="9600" dirty="0"/>
              <a:t> juga </a:t>
            </a:r>
            <a:r>
              <a:rPr lang="en-US" sz="9600" dirty="0" err="1"/>
              <a:t>dianalisa</a:t>
            </a:r>
            <a:r>
              <a:rPr lang="en-US" sz="9600" dirty="0"/>
              <a:t> </a:t>
            </a:r>
            <a:r>
              <a:rPr lang="en-US" sz="9600" dirty="0" err="1"/>
              <a:t>kembali</a:t>
            </a:r>
            <a:r>
              <a:rPr lang="en-US" sz="9600" dirty="0"/>
              <a:t> dan </a:t>
            </a:r>
            <a:r>
              <a:rPr lang="en-US" sz="9600" dirty="0" err="1"/>
              <a:t>diatasi</a:t>
            </a:r>
            <a:r>
              <a:rPr lang="en-US" sz="9600" dirty="0"/>
              <a:t>, </a:t>
            </a:r>
            <a:r>
              <a:rPr lang="en-US" sz="9600" dirty="0" err="1"/>
              <a:t>baik</a:t>
            </a:r>
            <a:r>
              <a:rPr lang="en-US" sz="9600" dirty="0"/>
              <a:t> </a:t>
            </a:r>
            <a:r>
              <a:rPr lang="en-US" sz="9600" dirty="0" err="1"/>
              <a:t>itu</a:t>
            </a:r>
            <a:r>
              <a:rPr lang="en-US" sz="9600" dirty="0"/>
              <a:t> </a:t>
            </a:r>
            <a:r>
              <a:rPr lang="en-US" sz="9600" dirty="0" err="1"/>
              <a:t>dihapus</a:t>
            </a:r>
            <a:r>
              <a:rPr lang="en-US" sz="9600" dirty="0"/>
              <a:t>, </a:t>
            </a:r>
            <a:r>
              <a:rPr lang="en-US" sz="9600" dirty="0" err="1"/>
              <a:t>diubah</a:t>
            </a:r>
            <a:r>
              <a:rPr lang="en-US" sz="9600" dirty="0"/>
              <a:t>, </a:t>
            </a:r>
            <a:r>
              <a:rPr lang="en-US" sz="9600" dirty="0" err="1"/>
              <a:t>atau</a:t>
            </a:r>
            <a:r>
              <a:rPr lang="en-US" sz="9600" dirty="0"/>
              <a:t> </a:t>
            </a:r>
            <a:r>
              <a:rPr lang="en-US" sz="9600" dirty="0" err="1"/>
              <a:t>tetap</a:t>
            </a:r>
            <a:r>
              <a:rPr lang="en-US" sz="9600" dirty="0"/>
              <a:t> </a:t>
            </a:r>
            <a:r>
              <a:rPr lang="en-US" sz="9600" dirty="0" err="1"/>
              <a:t>dibiarkan</a:t>
            </a:r>
            <a:r>
              <a:rPr lang="en-US" sz="9600" dirty="0"/>
              <a:t> </a:t>
            </a:r>
            <a:r>
              <a:rPr lang="en-US" sz="9600" dirty="0" err="1"/>
              <a:t>berdasarkan</a:t>
            </a:r>
            <a:r>
              <a:rPr lang="en-US" sz="9600" dirty="0"/>
              <a:t> </a:t>
            </a:r>
            <a:r>
              <a:rPr lang="en-US" sz="9600" dirty="0" err="1"/>
              <a:t>kepemahaman</a:t>
            </a:r>
            <a:r>
              <a:rPr lang="en-US" sz="9600" dirty="0"/>
              <a:t> data dan domain </a:t>
            </a:r>
            <a:r>
              <a:rPr lang="en-US" sz="9600" dirty="0" err="1"/>
              <a:t>masalahnya</a:t>
            </a:r>
            <a:r>
              <a:rPr lang="en-US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65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37106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600" dirty="0" err="1"/>
              <a:t>Kemudian</a:t>
            </a:r>
            <a:r>
              <a:rPr lang="en-US" sz="9600" dirty="0"/>
              <a:t> </a:t>
            </a:r>
            <a:r>
              <a:rPr lang="en-US" sz="9600" dirty="0" err="1"/>
              <a:t>bisa</a:t>
            </a:r>
            <a:r>
              <a:rPr lang="en-US" sz="9600" dirty="0"/>
              <a:t> </a:t>
            </a:r>
            <a:r>
              <a:rPr lang="en-US" sz="9600" dirty="0" err="1"/>
              <a:t>dilakukan</a:t>
            </a:r>
            <a:r>
              <a:rPr lang="en-US" sz="9600" dirty="0"/>
              <a:t> juga feature engineering </a:t>
            </a:r>
            <a:r>
              <a:rPr lang="en-US" sz="9600" dirty="0" err="1"/>
              <a:t>yaitu</a:t>
            </a:r>
            <a:r>
              <a:rPr lang="en-US" sz="9600" dirty="0"/>
              <a:t> </a:t>
            </a:r>
            <a:r>
              <a:rPr lang="en-US" sz="9600" dirty="0" err="1"/>
              <a:t>pembuatan</a:t>
            </a:r>
            <a:r>
              <a:rPr lang="en-US" sz="9600" dirty="0"/>
              <a:t> </a:t>
            </a:r>
            <a:r>
              <a:rPr lang="en-US" sz="9600" dirty="0" err="1"/>
              <a:t>kolom</a:t>
            </a:r>
            <a:r>
              <a:rPr lang="en-US" sz="9600" dirty="0"/>
              <a:t> data </a:t>
            </a:r>
            <a:r>
              <a:rPr lang="en-US" sz="9600" dirty="0" err="1"/>
              <a:t>baru</a:t>
            </a:r>
            <a:r>
              <a:rPr lang="en-US" sz="9600" dirty="0"/>
              <a:t> </a:t>
            </a:r>
            <a:r>
              <a:rPr lang="en-US" sz="9600" dirty="0" err="1"/>
              <a:t>menggunakan</a:t>
            </a:r>
            <a:r>
              <a:rPr lang="en-US" sz="9600" dirty="0"/>
              <a:t> kolom2 data yang </a:t>
            </a:r>
            <a:r>
              <a:rPr lang="en-US" sz="9600" dirty="0" err="1"/>
              <a:t>ada</a:t>
            </a:r>
            <a:r>
              <a:rPr lang="en-US" sz="9600" dirty="0"/>
              <a:t>. </a:t>
            </a:r>
            <a:r>
              <a:rPr lang="en-US" sz="9600" dirty="0" err="1"/>
              <a:t>Sebagai</a:t>
            </a:r>
            <a:r>
              <a:rPr lang="en-US" sz="9600" dirty="0"/>
              <a:t> </a:t>
            </a:r>
            <a:r>
              <a:rPr lang="en-US" sz="9600" dirty="0" err="1"/>
              <a:t>contoh</a:t>
            </a:r>
            <a:r>
              <a:rPr lang="en-US" sz="9600" dirty="0"/>
              <a:t>, </a:t>
            </a:r>
            <a:r>
              <a:rPr lang="en-US" sz="9600" dirty="0" err="1"/>
              <a:t>kita</a:t>
            </a:r>
            <a:r>
              <a:rPr lang="en-US" sz="9600" dirty="0"/>
              <a:t> </a:t>
            </a:r>
            <a:r>
              <a:rPr lang="en-US" sz="9600" dirty="0" err="1"/>
              <a:t>bisa</a:t>
            </a:r>
            <a:r>
              <a:rPr lang="en-US" sz="9600" dirty="0"/>
              <a:t> </a:t>
            </a:r>
            <a:r>
              <a:rPr lang="en-US" sz="9600" dirty="0" err="1"/>
              <a:t>membuat</a:t>
            </a:r>
            <a:r>
              <a:rPr lang="en-US" sz="9600" dirty="0"/>
              <a:t> </a:t>
            </a:r>
            <a:r>
              <a:rPr lang="en-US" sz="9600" dirty="0" err="1"/>
              <a:t>kolom</a:t>
            </a:r>
            <a:r>
              <a:rPr lang="en-US" sz="9600" dirty="0"/>
              <a:t> nominal </a:t>
            </a:r>
            <a:r>
              <a:rPr lang="en-US" sz="9600" dirty="0" err="1"/>
              <a:t>cicilan</a:t>
            </a:r>
            <a:r>
              <a:rPr lang="en-US" sz="9600" dirty="0"/>
              <a:t> yang </a:t>
            </a:r>
            <a:r>
              <a:rPr lang="en-US" sz="9600" dirty="0" err="1"/>
              <a:t>harus</a:t>
            </a:r>
            <a:r>
              <a:rPr lang="en-US" sz="9600" dirty="0"/>
              <a:t> </a:t>
            </a:r>
            <a:r>
              <a:rPr lang="en-US" sz="9600" dirty="0" err="1"/>
              <a:t>dibayar</a:t>
            </a:r>
            <a:r>
              <a:rPr lang="en-US" sz="9600" dirty="0"/>
              <a:t> </a:t>
            </a:r>
            <a:r>
              <a:rPr lang="en-US" sz="9600" dirty="0" err="1"/>
              <a:t>perbulannya</a:t>
            </a:r>
            <a:r>
              <a:rPr lang="en-US" sz="9600" dirty="0"/>
              <a:t> (</a:t>
            </a:r>
            <a:r>
              <a:rPr lang="en-US" sz="9600" dirty="0" err="1"/>
              <a:t>bila</a:t>
            </a:r>
            <a:r>
              <a:rPr lang="en-US" sz="9600" dirty="0"/>
              <a:t> </a:t>
            </a:r>
            <a:r>
              <a:rPr lang="en-US" sz="9600" dirty="0" err="1"/>
              <a:t>belum</a:t>
            </a:r>
            <a:r>
              <a:rPr lang="en-US" sz="9600" dirty="0"/>
              <a:t> </a:t>
            </a:r>
            <a:r>
              <a:rPr lang="en-US" sz="9600" dirty="0" err="1"/>
              <a:t>ada</a:t>
            </a:r>
            <a:r>
              <a:rPr lang="en-US" sz="9600" dirty="0"/>
              <a:t>) </a:t>
            </a:r>
            <a:r>
              <a:rPr lang="en-US" sz="9600" dirty="0" err="1"/>
              <a:t>dengan</a:t>
            </a:r>
            <a:r>
              <a:rPr lang="en-US" sz="9600" dirty="0"/>
              <a:t> </a:t>
            </a:r>
            <a:r>
              <a:rPr lang="en-US" sz="9600" dirty="0" err="1"/>
              <a:t>menggunakan</a:t>
            </a:r>
            <a:r>
              <a:rPr lang="en-US" sz="9600" dirty="0"/>
              <a:t> </a:t>
            </a:r>
            <a:r>
              <a:rPr lang="en-US" sz="9600" dirty="0" err="1"/>
              <a:t>kolom</a:t>
            </a:r>
            <a:r>
              <a:rPr lang="en-US" sz="9600" dirty="0"/>
              <a:t> lama tenor </a:t>
            </a:r>
            <a:r>
              <a:rPr lang="en-US" sz="9600" dirty="0" err="1"/>
              <a:t>pinjaman</a:t>
            </a:r>
            <a:r>
              <a:rPr lang="en-US" sz="9600" dirty="0"/>
              <a:t>, </a:t>
            </a:r>
            <a:r>
              <a:rPr lang="en-US" sz="9600" dirty="0" err="1"/>
              <a:t>suku</a:t>
            </a:r>
            <a:r>
              <a:rPr lang="en-US" sz="9600" dirty="0"/>
              <a:t> </a:t>
            </a:r>
            <a:r>
              <a:rPr lang="en-US" sz="9600" dirty="0" err="1"/>
              <a:t>bunga</a:t>
            </a:r>
            <a:r>
              <a:rPr lang="en-US" sz="9600" dirty="0"/>
              <a:t>, dan total </a:t>
            </a:r>
            <a:r>
              <a:rPr lang="en-US" sz="9600" dirty="0" err="1"/>
              <a:t>jumlah</a:t>
            </a:r>
            <a:r>
              <a:rPr lang="en-US" sz="9600" dirty="0"/>
              <a:t> </a:t>
            </a:r>
            <a:r>
              <a:rPr lang="en-US" sz="9600" dirty="0" err="1"/>
              <a:t>peminjamannya</a:t>
            </a:r>
            <a:r>
              <a:rPr lang="en-US" sz="9600" dirty="0"/>
              <a:t>. Dan juga </a:t>
            </a:r>
            <a:r>
              <a:rPr lang="en-US" sz="9600" dirty="0" err="1"/>
              <a:t>bisa</a:t>
            </a:r>
            <a:r>
              <a:rPr lang="en-US" sz="9600" dirty="0"/>
              <a:t> </a:t>
            </a:r>
            <a:r>
              <a:rPr lang="en-US" sz="9600" dirty="0" err="1"/>
              <a:t>membuat</a:t>
            </a:r>
            <a:r>
              <a:rPr lang="en-US" sz="9600" dirty="0"/>
              <a:t> </a:t>
            </a:r>
            <a:r>
              <a:rPr lang="en-US" sz="9600" dirty="0" err="1"/>
              <a:t>kolom</a:t>
            </a:r>
            <a:r>
              <a:rPr lang="en-US" sz="9600" dirty="0"/>
              <a:t> debt to income ratio/</a:t>
            </a:r>
            <a:r>
              <a:rPr lang="en-US" sz="9600" dirty="0" err="1"/>
              <a:t>rasio</a:t>
            </a:r>
            <a:r>
              <a:rPr lang="en-US" sz="9600" dirty="0"/>
              <a:t> </a:t>
            </a:r>
            <a:r>
              <a:rPr lang="en-US" sz="9600" dirty="0" err="1"/>
              <a:t>hutang</a:t>
            </a:r>
            <a:r>
              <a:rPr lang="en-US" sz="9600" dirty="0"/>
              <a:t> </a:t>
            </a:r>
            <a:r>
              <a:rPr lang="en-US" sz="9600" dirty="0" err="1"/>
              <a:t>terhadap</a:t>
            </a:r>
            <a:r>
              <a:rPr lang="en-US" sz="9600" dirty="0"/>
              <a:t> </a:t>
            </a:r>
            <a:r>
              <a:rPr lang="en-US" sz="9600" dirty="0" err="1"/>
              <a:t>pendapatan</a:t>
            </a:r>
            <a:r>
              <a:rPr lang="en-US" sz="9600" dirty="0"/>
              <a:t> </a:t>
            </a:r>
            <a:r>
              <a:rPr lang="en-US" sz="9600" dirty="0" err="1"/>
              <a:t>dengan</a:t>
            </a:r>
            <a:r>
              <a:rPr lang="en-US" sz="9600" dirty="0"/>
              <a:t> </a:t>
            </a:r>
            <a:r>
              <a:rPr lang="en-US" sz="9600" dirty="0" err="1"/>
              <a:t>menggunakan</a:t>
            </a:r>
            <a:r>
              <a:rPr lang="en-US" sz="9600" dirty="0"/>
              <a:t> </a:t>
            </a:r>
            <a:r>
              <a:rPr lang="en-US" sz="9600" dirty="0" err="1"/>
              <a:t>kolom</a:t>
            </a:r>
            <a:r>
              <a:rPr lang="en-US" sz="9600" dirty="0"/>
              <a:t> monthly debt payments/</a:t>
            </a:r>
            <a:r>
              <a:rPr lang="en-US" sz="9600" dirty="0" err="1"/>
              <a:t>pembayaran</a:t>
            </a:r>
            <a:r>
              <a:rPr lang="en-US" sz="9600" dirty="0"/>
              <a:t> </a:t>
            </a:r>
            <a:r>
              <a:rPr lang="en-US" sz="9600" dirty="0" err="1"/>
              <a:t>hutang</a:t>
            </a:r>
            <a:r>
              <a:rPr lang="en-US" sz="9600" dirty="0"/>
              <a:t> </a:t>
            </a:r>
            <a:r>
              <a:rPr lang="en-US" sz="9600" dirty="0" err="1"/>
              <a:t>bulanan</a:t>
            </a:r>
            <a:r>
              <a:rPr lang="en-US" sz="9600" dirty="0"/>
              <a:t> dan </a:t>
            </a:r>
            <a:r>
              <a:rPr lang="en-US" sz="9600" dirty="0" err="1"/>
              <a:t>kolom</a:t>
            </a:r>
            <a:r>
              <a:rPr lang="en-US" sz="9600" dirty="0"/>
              <a:t> gross monthly income/</a:t>
            </a:r>
            <a:r>
              <a:rPr lang="en-US" sz="9600" dirty="0" err="1"/>
              <a:t>pendapatan</a:t>
            </a:r>
            <a:r>
              <a:rPr lang="en-US" sz="9600" dirty="0"/>
              <a:t> </a:t>
            </a:r>
            <a:r>
              <a:rPr lang="en-US" sz="9600" dirty="0" err="1"/>
              <a:t>bulanan</a:t>
            </a:r>
            <a:r>
              <a:rPr lang="en-US" sz="9600" dirty="0"/>
              <a:t> </a:t>
            </a:r>
            <a:r>
              <a:rPr lang="en-US" sz="9600" dirty="0" err="1"/>
              <a:t>kotor</a:t>
            </a:r>
            <a:r>
              <a:rPr lang="en-US" sz="9600" dirty="0"/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9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600" dirty="0"/>
              <a:t>Dimana </a:t>
            </a:r>
            <a:r>
              <a:rPr lang="en-US" sz="9600" dirty="0" err="1"/>
              <a:t>ini</a:t>
            </a:r>
            <a:r>
              <a:rPr lang="en-US" sz="9600" dirty="0"/>
              <a:t> </a:t>
            </a:r>
            <a:r>
              <a:rPr lang="en-US" sz="9600" dirty="0" err="1"/>
              <a:t>semua</a:t>
            </a:r>
            <a:r>
              <a:rPr lang="en-US" sz="9600" dirty="0"/>
              <a:t> </a:t>
            </a:r>
            <a:r>
              <a:rPr lang="en-US" sz="9600" dirty="0" err="1"/>
              <a:t>dilakukan</a:t>
            </a:r>
            <a:r>
              <a:rPr lang="en-US" sz="9600" dirty="0"/>
              <a:t> </a:t>
            </a:r>
            <a:r>
              <a:rPr lang="en-US" sz="9600" dirty="0" err="1"/>
              <a:t>dengan</a:t>
            </a:r>
            <a:r>
              <a:rPr lang="en-US" sz="9600" dirty="0"/>
              <a:t> </a:t>
            </a:r>
            <a:r>
              <a:rPr lang="en-US" sz="9600" dirty="0" err="1"/>
              <a:t>tujuan</a:t>
            </a:r>
            <a:r>
              <a:rPr lang="en-US" sz="9600" dirty="0"/>
              <a:t> </a:t>
            </a:r>
            <a:r>
              <a:rPr lang="en-US" sz="9600" dirty="0" err="1"/>
              <a:t>membuat</a:t>
            </a:r>
            <a:r>
              <a:rPr lang="en-US" sz="9600" dirty="0"/>
              <a:t> model yang </a:t>
            </a:r>
            <a:r>
              <a:rPr lang="en-US" sz="9600" dirty="0" err="1"/>
              <a:t>lebih</a:t>
            </a:r>
            <a:r>
              <a:rPr lang="en-US" sz="9600" dirty="0"/>
              <a:t> </a:t>
            </a:r>
            <a:r>
              <a:rPr lang="en-US" sz="9600" dirty="0" err="1"/>
              <a:t>akurat</a:t>
            </a:r>
            <a:r>
              <a:rPr lang="en-US" sz="9600" dirty="0"/>
              <a:t>, </a:t>
            </a:r>
            <a:r>
              <a:rPr lang="en-US" sz="9600" dirty="0" err="1"/>
              <a:t>dalam</a:t>
            </a:r>
            <a:r>
              <a:rPr lang="en-US" sz="9600" dirty="0"/>
              <a:t> </a:t>
            </a:r>
            <a:r>
              <a:rPr lang="en-US" sz="9600" dirty="0" err="1"/>
              <a:t>memprediksi</a:t>
            </a:r>
            <a:r>
              <a:rPr lang="en-US" sz="9600" dirty="0"/>
              <a:t> data </a:t>
            </a:r>
            <a:r>
              <a:rPr lang="en-US" sz="9600" dirty="0" err="1"/>
              <a:t>ajuan</a:t>
            </a:r>
            <a:r>
              <a:rPr lang="en-US" sz="9600" dirty="0"/>
              <a:t> </a:t>
            </a:r>
            <a:r>
              <a:rPr lang="en-US" sz="9600" dirty="0" err="1"/>
              <a:t>pinjaman</a:t>
            </a:r>
            <a:r>
              <a:rPr lang="en-US" sz="9600" dirty="0"/>
              <a:t> </a:t>
            </a:r>
            <a:r>
              <a:rPr lang="en-US" sz="9600" dirty="0" err="1"/>
              <a:t>baru</a:t>
            </a:r>
            <a:r>
              <a:rPr lang="en-US" sz="9600" dirty="0"/>
              <a:t> </a:t>
            </a:r>
            <a:r>
              <a:rPr lang="en-US" sz="9600" dirty="0" err="1"/>
              <a:t>kedepannya</a:t>
            </a:r>
            <a:r>
              <a:rPr lang="en-US" sz="96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66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30980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D" sz="9600" dirty="0" err="1"/>
              <a:t>Sekarang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masuk</a:t>
            </a:r>
            <a:r>
              <a:rPr lang="en-ID" sz="9600" dirty="0"/>
              <a:t> </a:t>
            </a:r>
            <a:r>
              <a:rPr lang="en-ID" sz="9600" dirty="0" err="1"/>
              <a:t>ke</a:t>
            </a:r>
            <a:r>
              <a:rPr lang="en-ID" sz="9600" dirty="0"/>
              <a:t> </a:t>
            </a:r>
            <a:r>
              <a:rPr lang="en-ID" sz="9600" dirty="0" err="1"/>
              <a:t>tahap</a:t>
            </a:r>
            <a:r>
              <a:rPr lang="en-ID" sz="9600" dirty="0"/>
              <a:t> </a:t>
            </a:r>
            <a:r>
              <a:rPr lang="en-ID" sz="9600" dirty="0" err="1"/>
              <a:t>keenam</a:t>
            </a:r>
            <a:r>
              <a:rPr lang="en-ID" sz="9600" dirty="0"/>
              <a:t>, </a:t>
            </a:r>
            <a:r>
              <a:rPr lang="en-ID" sz="9600" dirty="0" err="1"/>
              <a:t>yaitu</a:t>
            </a:r>
            <a:r>
              <a:rPr lang="en-ID" sz="9600" dirty="0"/>
              <a:t> </a:t>
            </a:r>
            <a:r>
              <a:rPr lang="en-ID" sz="9600" dirty="0" err="1"/>
              <a:t>tahap</a:t>
            </a:r>
            <a:r>
              <a:rPr lang="en-ID" sz="9600" dirty="0"/>
              <a:t> </a:t>
            </a:r>
            <a:r>
              <a:rPr lang="en-ID" sz="9600" dirty="0" err="1"/>
              <a:t>modeling</a:t>
            </a:r>
            <a:r>
              <a:rPr lang="en-ID" sz="9600" dirty="0"/>
              <a:t>,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pemodelan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67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69362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Dimulai</a:t>
            </a:r>
            <a:r>
              <a:rPr lang="en-ID" sz="9600" dirty="0"/>
              <a:t>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versi</a:t>
            </a:r>
            <a:r>
              <a:rPr lang="en-ID" sz="9600" dirty="0"/>
              <a:t> </a:t>
            </a:r>
            <a:r>
              <a:rPr lang="en-ID" sz="9600" dirty="0" err="1"/>
              <a:t>pertama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</a:t>
            </a:r>
            <a:r>
              <a:rPr lang="en-ID" sz="9600" dirty="0" err="1"/>
              <a:t>kumpulan</a:t>
            </a:r>
            <a:r>
              <a:rPr lang="en-ID" sz="9600" dirty="0"/>
              <a:t> data yang </a:t>
            </a:r>
            <a:r>
              <a:rPr lang="en-ID" sz="9600" dirty="0" err="1"/>
              <a:t>disiapkan</a:t>
            </a:r>
            <a:r>
              <a:rPr lang="en-ID" sz="9600" dirty="0"/>
              <a:t>, </a:t>
            </a:r>
            <a:r>
              <a:rPr lang="en-ID" sz="9600" dirty="0" err="1"/>
              <a:t>tahap</a:t>
            </a:r>
            <a:r>
              <a:rPr lang="en-ID" sz="9600" dirty="0"/>
              <a:t> </a:t>
            </a:r>
            <a:r>
              <a:rPr lang="en-ID" sz="9600" dirty="0" err="1"/>
              <a:t>pemodelan</a:t>
            </a:r>
            <a:r>
              <a:rPr lang="en-ID" sz="9600" dirty="0"/>
              <a:t> </a:t>
            </a:r>
            <a:r>
              <a:rPr lang="en-ID" sz="9600" dirty="0" err="1"/>
              <a:t>berfokus</a:t>
            </a:r>
            <a:r>
              <a:rPr lang="en-ID" sz="9600" dirty="0"/>
              <a:t> pada </a:t>
            </a:r>
            <a:r>
              <a:rPr lang="en-ID" sz="9600" dirty="0" err="1"/>
              <a:t>pengembangan</a:t>
            </a:r>
            <a:r>
              <a:rPr lang="en-ID" sz="9600" dirty="0"/>
              <a:t> model </a:t>
            </a:r>
            <a:r>
              <a:rPr lang="en-ID" sz="9600" dirty="0" err="1"/>
              <a:t>prediktif</a:t>
            </a:r>
            <a:r>
              <a:rPr lang="en-ID" sz="9600" dirty="0"/>
              <a:t>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deskriptif</a:t>
            </a:r>
            <a:r>
              <a:rPr lang="en-ID" sz="9600" dirty="0"/>
              <a:t> </a:t>
            </a:r>
            <a:r>
              <a:rPr lang="en-ID" sz="9600" dirty="0" err="1"/>
              <a:t>sesuai</a:t>
            </a:r>
            <a:r>
              <a:rPr lang="en-ID" sz="9600" dirty="0"/>
              <a:t>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pendekatan</a:t>
            </a:r>
            <a:r>
              <a:rPr lang="en-ID" sz="9600" dirty="0"/>
              <a:t> </a:t>
            </a:r>
            <a:r>
              <a:rPr lang="en-ID" sz="9600" dirty="0" err="1"/>
              <a:t>analitik</a:t>
            </a:r>
            <a:r>
              <a:rPr lang="en-ID" sz="9600" dirty="0"/>
              <a:t> yang </a:t>
            </a:r>
            <a:r>
              <a:rPr lang="en-ID" sz="9600" dirty="0" err="1"/>
              <a:t>ditentukan</a:t>
            </a:r>
            <a:r>
              <a:rPr lang="en-ID" sz="9600" dirty="0"/>
              <a:t> </a:t>
            </a:r>
            <a:r>
              <a:rPr lang="en-ID" sz="9600" dirty="0" err="1"/>
              <a:t>sebelumnya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68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41983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Dengan</a:t>
            </a:r>
            <a:r>
              <a:rPr lang="en-ID" sz="9600" dirty="0"/>
              <a:t> model </a:t>
            </a:r>
            <a:r>
              <a:rPr lang="en-ID" sz="9600" dirty="0" err="1"/>
              <a:t>prediktif</a:t>
            </a:r>
            <a:r>
              <a:rPr lang="en-ID" sz="9600" dirty="0"/>
              <a:t>, data scientist </a:t>
            </a:r>
            <a:r>
              <a:rPr lang="en-ID" sz="9600" dirty="0" err="1"/>
              <a:t>menggunakan</a:t>
            </a:r>
            <a:r>
              <a:rPr lang="en-ID" sz="9600" dirty="0"/>
              <a:t> set </a:t>
            </a:r>
            <a:r>
              <a:rPr lang="en-ID" sz="9600" dirty="0" err="1"/>
              <a:t>pelatihan</a:t>
            </a:r>
            <a:r>
              <a:rPr lang="en-ID" sz="9600" dirty="0"/>
              <a:t> </a:t>
            </a:r>
            <a:r>
              <a:rPr lang="en-ID" sz="9600" dirty="0" err="1"/>
              <a:t>yaitu</a:t>
            </a:r>
            <a:r>
              <a:rPr lang="en-ID" sz="9600" dirty="0"/>
              <a:t> data </a:t>
            </a:r>
            <a:r>
              <a:rPr lang="en-ID" sz="9600" dirty="0" err="1"/>
              <a:t>historis</a:t>
            </a:r>
            <a:r>
              <a:rPr lang="en-ID" sz="9600" dirty="0"/>
              <a:t>, di mana </a:t>
            </a:r>
            <a:r>
              <a:rPr lang="en-ID" sz="9600" dirty="0" err="1"/>
              <a:t>hasil</a:t>
            </a:r>
            <a:r>
              <a:rPr lang="en-ID" sz="9600" dirty="0"/>
              <a:t> yang </a:t>
            </a:r>
            <a:r>
              <a:rPr lang="en-ID" sz="9600" dirty="0" err="1"/>
              <a:t>ingin</a:t>
            </a:r>
            <a:r>
              <a:rPr lang="en-ID" sz="9600" dirty="0"/>
              <a:t> </a:t>
            </a:r>
            <a:r>
              <a:rPr lang="en-ID" sz="9600" dirty="0" err="1"/>
              <a:t>diprediksi</a:t>
            </a:r>
            <a:r>
              <a:rPr lang="en-ID" sz="9600" dirty="0"/>
              <a:t> </a:t>
            </a:r>
            <a:r>
              <a:rPr lang="en-ID" sz="9600" dirty="0" err="1"/>
              <a:t>diketahui</a:t>
            </a:r>
            <a:r>
              <a:rPr lang="en-ID" sz="9600" dirty="0"/>
              <a:t>,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membangun</a:t>
            </a:r>
            <a:r>
              <a:rPr lang="en-ID" sz="9600" dirty="0"/>
              <a:t>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0236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menjamin</a:t>
            </a:r>
            <a:r>
              <a:rPr lang="en-ID" dirty="0"/>
              <a:t> </a:t>
            </a:r>
            <a:r>
              <a:rPr lang="en-ID" dirty="0" err="1"/>
              <a:t>kesuksesan</a:t>
            </a:r>
            <a:r>
              <a:rPr lang="en-ID" dirty="0"/>
              <a:t> project, para sponsor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terlibat</a:t>
            </a:r>
            <a:r>
              <a:rPr lang="en-ID" dirty="0"/>
              <a:t>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keahlian</a:t>
            </a:r>
            <a:r>
              <a:rPr lang="en-ID" dirty="0"/>
              <a:t> domain, </a:t>
            </a:r>
            <a:r>
              <a:rPr lang="en-ID" dirty="0" err="1"/>
              <a:t>meninjau</a:t>
            </a:r>
            <a:r>
              <a:rPr lang="en-ID" dirty="0"/>
              <a:t> </a:t>
            </a:r>
            <a:r>
              <a:rPr lang="en-ID" dirty="0" err="1"/>
              <a:t>penemuan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dan </a:t>
            </a:r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pada </a:t>
            </a:r>
            <a:r>
              <a:rPr lang="en-ID" dirty="0" err="1"/>
              <a:t>jalur</a:t>
            </a:r>
            <a:r>
              <a:rPr lang="en-ID" dirty="0"/>
              <a:t>,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yang </a:t>
            </a:r>
            <a:r>
              <a:rPr lang="en-ID" dirty="0" err="1"/>
              <a:t>diinginkan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2711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/>
              <a:t>Proses </a:t>
            </a:r>
            <a:r>
              <a:rPr lang="en-ID" sz="9600" dirty="0" err="1"/>
              <a:t>pemodelan</a:t>
            </a:r>
            <a:r>
              <a:rPr lang="en-ID" sz="9600" dirty="0"/>
              <a:t> </a:t>
            </a:r>
            <a:r>
              <a:rPr lang="en-ID" sz="9600" dirty="0" err="1"/>
              <a:t>biasanya</a:t>
            </a:r>
            <a:r>
              <a:rPr lang="en-ID" sz="9600" dirty="0"/>
              <a:t> </a:t>
            </a:r>
            <a:r>
              <a:rPr lang="en-ID" sz="9600" dirty="0" err="1"/>
              <a:t>sangat</a:t>
            </a:r>
            <a:r>
              <a:rPr lang="en-ID" sz="9600" dirty="0"/>
              <a:t> </a:t>
            </a:r>
            <a:r>
              <a:rPr lang="en-ID" sz="9600" dirty="0" err="1"/>
              <a:t>berulang</a:t>
            </a:r>
            <a:r>
              <a:rPr lang="en-ID" sz="9600" dirty="0"/>
              <a:t> </a:t>
            </a:r>
            <a:r>
              <a:rPr lang="en-ID" sz="9600" dirty="0" err="1"/>
              <a:t>karena</a:t>
            </a:r>
            <a:r>
              <a:rPr lang="en-ID" sz="9600" dirty="0"/>
              <a:t> </a:t>
            </a:r>
            <a:r>
              <a:rPr lang="en-ID" sz="9600" dirty="0" err="1"/>
              <a:t>organisasi</a:t>
            </a:r>
            <a:r>
              <a:rPr lang="en-ID" sz="9600" dirty="0"/>
              <a:t> </a:t>
            </a:r>
            <a:r>
              <a:rPr lang="en-ID" sz="9600" dirty="0" err="1"/>
              <a:t>mendapatkan</a:t>
            </a:r>
            <a:r>
              <a:rPr lang="en-ID" sz="9600" dirty="0"/>
              <a:t> </a:t>
            </a:r>
            <a:r>
              <a:rPr lang="en-ID" sz="9600" dirty="0" err="1"/>
              <a:t>wawasan</a:t>
            </a:r>
            <a:r>
              <a:rPr lang="en-ID" sz="9600" dirty="0"/>
              <a:t> </a:t>
            </a:r>
            <a:r>
              <a:rPr lang="en-ID" sz="9600" dirty="0" err="1"/>
              <a:t>menengah</a:t>
            </a:r>
            <a:r>
              <a:rPr lang="en-ID" sz="9600" dirty="0"/>
              <a:t>, yang </a:t>
            </a:r>
            <a:r>
              <a:rPr lang="en-ID" sz="9600" dirty="0" err="1"/>
              <a:t>mengarah</a:t>
            </a:r>
            <a:r>
              <a:rPr lang="en-ID" sz="9600" dirty="0"/>
              <a:t> </a:t>
            </a:r>
            <a:r>
              <a:rPr lang="en-ID" sz="9600" dirty="0" err="1"/>
              <a:t>ke</a:t>
            </a:r>
            <a:r>
              <a:rPr lang="en-ID" sz="9600" dirty="0"/>
              <a:t> </a:t>
            </a:r>
            <a:r>
              <a:rPr lang="en-ID" sz="9600" dirty="0" err="1"/>
              <a:t>penyempurnaan</a:t>
            </a:r>
            <a:r>
              <a:rPr lang="en-ID" sz="9600" dirty="0"/>
              <a:t> </a:t>
            </a:r>
            <a:r>
              <a:rPr lang="en-ID" sz="9600" dirty="0" err="1"/>
              <a:t>dalam</a:t>
            </a:r>
            <a:r>
              <a:rPr lang="en-ID" sz="9600" dirty="0"/>
              <a:t> </a:t>
            </a:r>
            <a:r>
              <a:rPr lang="en-ID" sz="9600" dirty="0" err="1"/>
              <a:t>persiapan</a:t>
            </a:r>
            <a:r>
              <a:rPr lang="en-ID" sz="9600" dirty="0"/>
              <a:t> data dan </a:t>
            </a:r>
            <a:r>
              <a:rPr lang="en-ID" sz="9600" dirty="0" err="1"/>
              <a:t>spesifikasi</a:t>
            </a:r>
            <a:r>
              <a:rPr lang="en-ID" sz="9600" dirty="0"/>
              <a:t>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70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13354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teknik</a:t>
            </a:r>
            <a:r>
              <a:rPr lang="en-ID" sz="9600" dirty="0"/>
              <a:t> </a:t>
            </a:r>
            <a:r>
              <a:rPr lang="en-ID" sz="9600" dirty="0" err="1"/>
              <a:t>tertentu</a:t>
            </a:r>
            <a:r>
              <a:rPr lang="en-ID" sz="9600" dirty="0"/>
              <a:t>, data scientist </a:t>
            </a:r>
            <a:r>
              <a:rPr lang="en-ID" sz="9600" dirty="0" err="1"/>
              <a:t>dapat</a:t>
            </a:r>
            <a:r>
              <a:rPr lang="en-ID" sz="9600" dirty="0"/>
              <a:t> </a:t>
            </a:r>
            <a:r>
              <a:rPr lang="en-ID" sz="9600" dirty="0" err="1"/>
              <a:t>mencoba</a:t>
            </a:r>
            <a:r>
              <a:rPr lang="en-ID" sz="9600" dirty="0"/>
              <a:t> </a:t>
            </a:r>
            <a:r>
              <a:rPr lang="en-ID" sz="9600" dirty="0" err="1"/>
              <a:t>beberapa</a:t>
            </a:r>
            <a:r>
              <a:rPr lang="en-ID" sz="9600" dirty="0"/>
              <a:t> </a:t>
            </a:r>
            <a:r>
              <a:rPr lang="en-ID" sz="9600" dirty="0" err="1"/>
              <a:t>algoritma</a:t>
            </a:r>
            <a:r>
              <a:rPr lang="en-ID" sz="9600" dirty="0"/>
              <a:t>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parameternya</a:t>
            </a:r>
            <a:r>
              <a:rPr lang="en-ID" sz="9600" dirty="0"/>
              <a:t> masing-masing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menemukan</a:t>
            </a:r>
            <a:r>
              <a:rPr lang="en-ID" sz="9600" dirty="0"/>
              <a:t> model </a:t>
            </a:r>
            <a:r>
              <a:rPr lang="en-ID" sz="9600" dirty="0" err="1"/>
              <a:t>terbaik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variabel</a:t>
            </a:r>
            <a:r>
              <a:rPr lang="en-ID" sz="9600" dirty="0"/>
              <a:t> yang </a:t>
            </a:r>
            <a:r>
              <a:rPr lang="en-ID" sz="9600" dirty="0" err="1"/>
              <a:t>tersedia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71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51926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72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57619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kasus</a:t>
            </a:r>
            <a:r>
              <a:rPr lang="en-ID" sz="9600" dirty="0"/>
              <a:t> kali </a:t>
            </a:r>
            <a:r>
              <a:rPr lang="en-ID" sz="9600" dirty="0" err="1"/>
              <a:t>ini</a:t>
            </a:r>
            <a:r>
              <a:rPr lang="en-ID" sz="9600" dirty="0"/>
              <a:t> model yang </a:t>
            </a:r>
            <a:r>
              <a:rPr lang="en-ID" sz="9600" dirty="0" err="1"/>
              <a:t>dibutuhkan</a:t>
            </a:r>
            <a:r>
              <a:rPr lang="en-ID" sz="9600" dirty="0"/>
              <a:t> </a:t>
            </a:r>
            <a:r>
              <a:rPr lang="en-ID" sz="9600" dirty="0" err="1"/>
              <a:t>adalah</a:t>
            </a:r>
            <a:r>
              <a:rPr lang="en-ID" sz="9600" dirty="0"/>
              <a:t> model </a:t>
            </a:r>
            <a:r>
              <a:rPr lang="en-ID" sz="9600" dirty="0" err="1"/>
              <a:t>klasifikasi</a:t>
            </a:r>
            <a:r>
              <a:rPr lang="en-ID" sz="9600" dirty="0"/>
              <a:t>, yang </a:t>
            </a:r>
            <a:r>
              <a:rPr lang="en-ID" sz="9600" dirty="0" err="1"/>
              <a:t>dapat</a:t>
            </a:r>
            <a:r>
              <a:rPr lang="en-ID" sz="9600" dirty="0"/>
              <a:t> </a:t>
            </a:r>
            <a:r>
              <a:rPr lang="en-ID" sz="9600" dirty="0" err="1"/>
              <a:t>memprediksi</a:t>
            </a:r>
            <a:r>
              <a:rPr lang="en-ID" sz="9600" dirty="0"/>
              <a:t> data </a:t>
            </a:r>
            <a:r>
              <a:rPr lang="en-ID" sz="9600" dirty="0" err="1"/>
              <a:t>ajuan</a:t>
            </a:r>
            <a:r>
              <a:rPr lang="en-ID" sz="9600" dirty="0"/>
              <a:t> </a:t>
            </a:r>
            <a:r>
              <a:rPr lang="en-ID" sz="9600" dirty="0" err="1"/>
              <a:t>pinjaman</a:t>
            </a:r>
            <a:r>
              <a:rPr lang="en-ID" sz="9600" dirty="0"/>
              <a:t> yang </a:t>
            </a:r>
            <a:r>
              <a:rPr lang="en-ID" sz="9600" dirty="0" err="1"/>
              <a:t>baru</a:t>
            </a:r>
            <a:r>
              <a:rPr lang="en-ID" sz="9600" dirty="0"/>
              <a:t> </a:t>
            </a:r>
            <a:r>
              <a:rPr lang="en-ID" sz="9600" dirty="0" err="1"/>
              <a:t>apakah</a:t>
            </a:r>
            <a:r>
              <a:rPr lang="en-ID" sz="9600" dirty="0"/>
              <a:t> </a:t>
            </a:r>
            <a:r>
              <a:rPr lang="en-ID" sz="9600" dirty="0" err="1"/>
              <a:t>akan</a:t>
            </a:r>
            <a:r>
              <a:rPr lang="en-ID" sz="9600" dirty="0"/>
              <a:t> </a:t>
            </a:r>
            <a:r>
              <a:rPr lang="en-ID" sz="9600" dirty="0" err="1"/>
              <a:t>lunas</a:t>
            </a:r>
            <a:r>
              <a:rPr lang="en-ID" sz="9600" dirty="0"/>
              <a:t>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tidak</a:t>
            </a:r>
            <a:r>
              <a:rPr lang="en-ID" sz="9600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9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membuat</a:t>
            </a:r>
            <a:r>
              <a:rPr lang="en-ID" sz="9600" dirty="0"/>
              <a:t> model </a:t>
            </a:r>
            <a:r>
              <a:rPr lang="en-ID" sz="9600" dirty="0" err="1"/>
              <a:t>ini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bisa</a:t>
            </a:r>
            <a:r>
              <a:rPr lang="en-ID" sz="9600" dirty="0"/>
              <a:t> </a:t>
            </a:r>
            <a:r>
              <a:rPr lang="en-ID" sz="9600" dirty="0" err="1"/>
              <a:t>mencoba</a:t>
            </a:r>
            <a:r>
              <a:rPr lang="en-ID" sz="9600" dirty="0"/>
              <a:t> </a:t>
            </a:r>
            <a:r>
              <a:rPr lang="en-ID" sz="9600" dirty="0" err="1"/>
              <a:t>menggunakan</a:t>
            </a:r>
            <a:r>
              <a:rPr lang="en-ID" sz="9600" dirty="0"/>
              <a:t> </a:t>
            </a:r>
            <a:r>
              <a:rPr lang="en-ID" sz="9600" dirty="0" err="1"/>
              <a:t>beberapa</a:t>
            </a:r>
            <a:r>
              <a:rPr lang="en-ID" sz="9600" dirty="0"/>
              <a:t> </a:t>
            </a:r>
            <a:r>
              <a:rPr lang="en-ID" sz="9600" dirty="0" err="1"/>
              <a:t>contoh</a:t>
            </a:r>
            <a:r>
              <a:rPr lang="en-ID" sz="9600" dirty="0"/>
              <a:t> algorithm </a:t>
            </a:r>
            <a:r>
              <a:rPr lang="en-ID" sz="9600" dirty="0" err="1"/>
              <a:t>seperti</a:t>
            </a:r>
            <a:r>
              <a:rPr lang="en-ID" sz="9600" dirty="0"/>
              <a:t> </a:t>
            </a:r>
            <a:r>
              <a:rPr lang="en-ID" sz="9600" dirty="0" err="1"/>
              <a:t>LogisticRegression</a:t>
            </a:r>
            <a:r>
              <a:rPr lang="en-ID" sz="9600" dirty="0"/>
              <a:t>, </a:t>
            </a:r>
            <a:r>
              <a:rPr lang="en-ID" sz="9600" dirty="0" err="1"/>
              <a:t>DecisionTree</a:t>
            </a:r>
            <a:r>
              <a:rPr lang="en-ID" sz="9600" dirty="0"/>
              <a:t>, K Nearest </a:t>
            </a:r>
            <a:r>
              <a:rPr lang="en-ID" sz="9600" dirty="0" err="1"/>
              <a:t>Neighbor</a:t>
            </a:r>
            <a:r>
              <a:rPr lang="en-ID" sz="9600" dirty="0"/>
              <a:t>, </a:t>
            </a:r>
            <a:r>
              <a:rPr lang="en-ID" sz="9600" dirty="0" err="1"/>
              <a:t>RandomForest,GradientBoosting</a:t>
            </a:r>
            <a:r>
              <a:rPr lang="en-ID" sz="9600" dirty="0"/>
              <a:t>, dan algorithm </a:t>
            </a:r>
            <a:r>
              <a:rPr lang="en-ID" sz="9600" dirty="0" err="1"/>
              <a:t>lainnya</a:t>
            </a:r>
            <a:r>
              <a:rPr lang="en-ID" sz="9600" dirty="0"/>
              <a:t>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73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21256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Sebagai</a:t>
            </a:r>
            <a:r>
              <a:rPr lang="en-ID" sz="9600" dirty="0"/>
              <a:t> </a:t>
            </a:r>
            <a:r>
              <a:rPr lang="en-ID" sz="9600" dirty="0" err="1"/>
              <a:t>contoh</a:t>
            </a:r>
            <a:r>
              <a:rPr lang="en-ID" sz="9600" dirty="0"/>
              <a:t>, model </a:t>
            </a:r>
            <a:r>
              <a:rPr lang="en-ID" sz="9600" dirty="0" err="1"/>
              <a:t>LogisticRegression</a:t>
            </a:r>
            <a:r>
              <a:rPr lang="en-ID" sz="9600" dirty="0"/>
              <a:t> </a:t>
            </a:r>
            <a:r>
              <a:rPr lang="en-ID" sz="9600" dirty="0" err="1"/>
              <a:t>bisa</a:t>
            </a:r>
            <a:r>
              <a:rPr lang="en-ID" sz="9600" dirty="0"/>
              <a:t> </a:t>
            </a:r>
            <a:r>
              <a:rPr lang="en-ID" sz="9600" dirty="0" err="1"/>
              <a:t>dipakai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mengetahui</a:t>
            </a:r>
            <a:r>
              <a:rPr lang="en-ID" sz="9600" dirty="0"/>
              <a:t> </a:t>
            </a:r>
            <a:r>
              <a:rPr lang="en-ID" sz="9600" dirty="0" err="1"/>
              <a:t>dampak</a:t>
            </a:r>
            <a:r>
              <a:rPr lang="en-ID" sz="9600" dirty="0"/>
              <a:t> dan </a:t>
            </a:r>
            <a:r>
              <a:rPr lang="en-ID" sz="9600" dirty="0" err="1"/>
              <a:t>hubungan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</a:t>
            </a:r>
            <a:r>
              <a:rPr lang="en-ID" sz="9600" dirty="0" err="1"/>
              <a:t>setiap</a:t>
            </a:r>
            <a:r>
              <a:rPr lang="en-ID" sz="9600" dirty="0"/>
              <a:t> </a:t>
            </a:r>
            <a:r>
              <a:rPr lang="en-ID" sz="9600" dirty="0" err="1"/>
              <a:t>kolom</a:t>
            </a:r>
            <a:r>
              <a:rPr lang="en-ID" sz="9600" dirty="0"/>
              <a:t> data </a:t>
            </a:r>
            <a:r>
              <a:rPr lang="en-ID" sz="9600" dirty="0" err="1"/>
              <a:t>terhadap</a:t>
            </a:r>
            <a:r>
              <a:rPr lang="en-ID" sz="9600" dirty="0"/>
              <a:t> </a:t>
            </a:r>
            <a:r>
              <a:rPr lang="en-ID" sz="9600" dirty="0" err="1"/>
              <a:t>hasil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</a:t>
            </a:r>
            <a:r>
              <a:rPr lang="en-ID" sz="9600" dirty="0" err="1"/>
              <a:t>pinjamannya</a:t>
            </a:r>
            <a:r>
              <a:rPr lang="en-ID" sz="9600" dirty="0"/>
              <a:t> </a:t>
            </a:r>
            <a:r>
              <a:rPr lang="en-ID" sz="9600" dirty="0" err="1"/>
              <a:t>baik</a:t>
            </a:r>
            <a:r>
              <a:rPr lang="en-ID" sz="9600" dirty="0"/>
              <a:t> </a:t>
            </a:r>
            <a:r>
              <a:rPr lang="en-ID" sz="9600" dirty="0" err="1"/>
              <a:t>lunas</a:t>
            </a:r>
            <a:r>
              <a:rPr lang="en-ID" sz="9600" dirty="0"/>
              <a:t> </a:t>
            </a:r>
            <a:r>
              <a:rPr lang="en-ID" sz="9600" dirty="0" err="1"/>
              <a:t>maupun</a:t>
            </a:r>
            <a:r>
              <a:rPr lang="en-ID" sz="9600" dirty="0"/>
              <a:t> </a:t>
            </a:r>
            <a:r>
              <a:rPr lang="en-ID" sz="9600" dirty="0" err="1"/>
              <a:t>tidak</a:t>
            </a:r>
            <a:r>
              <a:rPr lang="en-ID" sz="9600" dirty="0"/>
              <a:t>. </a:t>
            </a:r>
            <a:r>
              <a:rPr lang="en-ID" sz="9600" dirty="0" err="1"/>
              <a:t>Tetapi</a:t>
            </a:r>
            <a:r>
              <a:rPr lang="en-ID" sz="9600" dirty="0"/>
              <a:t> </a:t>
            </a:r>
            <a:r>
              <a:rPr lang="en-ID" sz="9600" dirty="0" err="1"/>
              <a:t>kalau</a:t>
            </a:r>
            <a:r>
              <a:rPr lang="en-ID" sz="9600" dirty="0"/>
              <a:t> </a:t>
            </a:r>
            <a:r>
              <a:rPr lang="en-ID" sz="9600" dirty="0" err="1"/>
              <a:t>hanya</a:t>
            </a:r>
            <a:r>
              <a:rPr lang="en-ID" sz="9600" dirty="0"/>
              <a:t> </a:t>
            </a:r>
            <a:r>
              <a:rPr lang="en-ID" sz="9600" dirty="0" err="1"/>
              <a:t>ingin</a:t>
            </a:r>
            <a:r>
              <a:rPr lang="en-ID" sz="9600" dirty="0"/>
              <a:t> </a:t>
            </a:r>
            <a:r>
              <a:rPr lang="en-ID" sz="9600" dirty="0" err="1"/>
              <a:t>membuat</a:t>
            </a:r>
            <a:r>
              <a:rPr lang="en-ID" sz="9600" dirty="0"/>
              <a:t> model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prediksi</a:t>
            </a:r>
            <a:r>
              <a:rPr lang="en-ID" sz="9600" dirty="0"/>
              <a:t> yang paling </a:t>
            </a:r>
            <a:r>
              <a:rPr lang="en-ID" sz="9600" dirty="0" err="1"/>
              <a:t>akurat</a:t>
            </a:r>
            <a:r>
              <a:rPr lang="en-ID" sz="9600" dirty="0"/>
              <a:t>, </a:t>
            </a:r>
            <a:r>
              <a:rPr lang="en-ID" sz="9600" dirty="0" err="1"/>
              <a:t>biasanya</a:t>
            </a:r>
            <a:r>
              <a:rPr lang="en-ID" sz="9600" dirty="0"/>
              <a:t> </a:t>
            </a:r>
            <a:r>
              <a:rPr lang="en-ID" sz="9600" dirty="0" err="1"/>
              <a:t>bisa</a:t>
            </a:r>
            <a:r>
              <a:rPr lang="en-ID" sz="9600" dirty="0"/>
              <a:t> </a:t>
            </a:r>
            <a:r>
              <a:rPr lang="en-ID" sz="9600" dirty="0" err="1"/>
              <a:t>menggunakan</a:t>
            </a:r>
            <a:r>
              <a:rPr lang="en-ID" sz="9600" dirty="0"/>
              <a:t> Algorithm Extreme Gradient Boosting (</a:t>
            </a:r>
            <a:r>
              <a:rPr lang="en-ID" sz="9600" dirty="0" err="1"/>
              <a:t>XGBoost</a:t>
            </a:r>
            <a:r>
              <a:rPr lang="en-ID" sz="9600" dirty="0"/>
              <a:t>)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bisa</a:t>
            </a:r>
            <a:r>
              <a:rPr lang="en-ID" sz="9600" dirty="0"/>
              <a:t> juga </a:t>
            </a:r>
            <a:r>
              <a:rPr lang="en-ID" sz="9600" dirty="0" err="1"/>
              <a:t>menggunakan</a:t>
            </a:r>
            <a:r>
              <a:rPr lang="en-ID" sz="9600" dirty="0"/>
              <a:t> Deep Learning.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74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75842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D" sz="9600" dirty="0" err="1"/>
              <a:t>Sekarang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masuk</a:t>
            </a:r>
            <a:r>
              <a:rPr lang="en-ID" sz="9600" dirty="0"/>
              <a:t> </a:t>
            </a:r>
            <a:r>
              <a:rPr lang="en-ID" sz="9600" dirty="0" err="1"/>
              <a:t>ke</a:t>
            </a:r>
            <a:r>
              <a:rPr lang="en-ID" sz="9600" dirty="0"/>
              <a:t> </a:t>
            </a:r>
            <a:r>
              <a:rPr lang="en-ID" sz="9600" dirty="0" err="1"/>
              <a:t>tahap</a:t>
            </a:r>
            <a:r>
              <a:rPr lang="en-ID" sz="9600" dirty="0"/>
              <a:t> </a:t>
            </a:r>
            <a:r>
              <a:rPr lang="en-ID" sz="9600" dirty="0" err="1"/>
              <a:t>ketujuh</a:t>
            </a:r>
            <a:r>
              <a:rPr lang="en-ID" sz="9600" dirty="0"/>
              <a:t>, </a:t>
            </a:r>
            <a:r>
              <a:rPr lang="en-ID" sz="9600" dirty="0" err="1"/>
              <a:t>yaitu</a:t>
            </a:r>
            <a:r>
              <a:rPr lang="en-ID" sz="9600" dirty="0"/>
              <a:t> </a:t>
            </a:r>
            <a:r>
              <a:rPr lang="en-ID" sz="9600" dirty="0" err="1"/>
              <a:t>tahap</a:t>
            </a:r>
            <a:r>
              <a:rPr lang="en-ID" sz="9600" dirty="0"/>
              <a:t> evaluation,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evaluasi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75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15356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Selama</a:t>
            </a:r>
            <a:r>
              <a:rPr lang="en-ID" sz="9600" dirty="0"/>
              <a:t> </a:t>
            </a:r>
            <a:r>
              <a:rPr lang="en-ID" sz="9600" dirty="0" err="1"/>
              <a:t>pengembangan</a:t>
            </a:r>
            <a:r>
              <a:rPr lang="en-ID" sz="9600" dirty="0"/>
              <a:t> model dan </a:t>
            </a:r>
            <a:r>
              <a:rPr lang="en-ID" sz="9600" dirty="0" err="1"/>
              <a:t>sebelum</a:t>
            </a:r>
            <a:r>
              <a:rPr lang="en-ID" sz="9600" dirty="0"/>
              <a:t> </a:t>
            </a:r>
            <a:r>
              <a:rPr lang="en-ID" sz="9600" dirty="0" err="1"/>
              <a:t>penerapan</a:t>
            </a:r>
            <a:r>
              <a:rPr lang="en-ID" sz="9600" dirty="0"/>
              <a:t>, data scientist </a:t>
            </a:r>
            <a:r>
              <a:rPr lang="en-ID" sz="9600" dirty="0" err="1"/>
              <a:t>mengevaluasi</a:t>
            </a:r>
            <a:r>
              <a:rPr lang="en-ID" sz="9600" dirty="0"/>
              <a:t> model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memahami</a:t>
            </a:r>
            <a:r>
              <a:rPr lang="en-ID" sz="9600" dirty="0"/>
              <a:t> </a:t>
            </a:r>
            <a:r>
              <a:rPr lang="en-ID" sz="9600" dirty="0" err="1"/>
              <a:t>kualitasnya</a:t>
            </a:r>
            <a:r>
              <a:rPr lang="en-ID" sz="9600" dirty="0"/>
              <a:t> dan </a:t>
            </a:r>
            <a:r>
              <a:rPr lang="en-ID" sz="9600" dirty="0" err="1"/>
              <a:t>memastikan</a:t>
            </a:r>
            <a:r>
              <a:rPr lang="en-ID" sz="9600" dirty="0"/>
              <a:t> </a:t>
            </a:r>
            <a:r>
              <a:rPr lang="en-ID" sz="9600" dirty="0" err="1"/>
              <a:t>bahwa</a:t>
            </a:r>
            <a:r>
              <a:rPr lang="en-ID" sz="9600" dirty="0"/>
              <a:t> model </a:t>
            </a:r>
            <a:r>
              <a:rPr lang="en-ID" sz="9600" dirty="0" err="1"/>
              <a:t>tersebut</a:t>
            </a:r>
            <a:r>
              <a:rPr lang="en-ID" sz="9600" dirty="0"/>
              <a:t>, </a:t>
            </a:r>
            <a:r>
              <a:rPr lang="en-ID" sz="9600" dirty="0" err="1"/>
              <a:t>mengatasi</a:t>
            </a:r>
            <a:r>
              <a:rPr lang="en-ID" sz="9600" dirty="0"/>
              <a:t> </a:t>
            </a:r>
            <a:r>
              <a:rPr lang="en-ID" sz="9600" dirty="0" err="1"/>
              <a:t>masalah</a:t>
            </a:r>
            <a:r>
              <a:rPr lang="en-ID" sz="9600" dirty="0"/>
              <a:t> </a:t>
            </a:r>
            <a:r>
              <a:rPr lang="en-ID" sz="9600" dirty="0" err="1"/>
              <a:t>bisnis</a:t>
            </a:r>
            <a:r>
              <a:rPr lang="en-ID" sz="9600" dirty="0"/>
              <a:t>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benar</a:t>
            </a:r>
            <a:r>
              <a:rPr lang="en-ID" sz="9600" dirty="0"/>
              <a:t> dan </a:t>
            </a:r>
            <a:r>
              <a:rPr lang="en-ID" sz="9600" dirty="0" err="1"/>
              <a:t>sepenuhnya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76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17812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Evaluasi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model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memerlukan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berbagai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penghitungan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ukuran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diagnostik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dan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keluaran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lainnya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seperti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tabel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dan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grafik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.</a:t>
            </a:r>
          </a:p>
          <a:p>
            <a:pPr algn="l"/>
            <a:r>
              <a:rPr lang="sv-SE" sz="1800" b="0" i="0" u="none" strike="noStrike" baseline="0" dirty="0">
                <a:solidFill>
                  <a:srgbClr val="333333"/>
                </a:solidFill>
                <a:latin typeface="CircularStd-Medium"/>
              </a:rPr>
              <a:t>dimana ini memungkinkan Data Scientist untuk menafsirkan kualitas model dan kemanjurannya dalam memecahkan masalah.</a:t>
            </a:r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77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2741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D" sz="9600" dirty="0" err="1"/>
              <a:t>Untuk</a:t>
            </a:r>
            <a:r>
              <a:rPr lang="en-ID" sz="9600" dirty="0"/>
              <a:t> model </a:t>
            </a:r>
            <a:r>
              <a:rPr lang="en-ID" sz="9600" dirty="0" err="1"/>
              <a:t>prediktif</a:t>
            </a:r>
            <a:r>
              <a:rPr lang="en-ID" sz="9600" dirty="0"/>
              <a:t>, data scientist </a:t>
            </a:r>
            <a:r>
              <a:rPr lang="en-ID" sz="9600" dirty="0" err="1"/>
              <a:t>akan</a:t>
            </a:r>
            <a:r>
              <a:rPr lang="en-ID" sz="9600" dirty="0"/>
              <a:t> </a:t>
            </a:r>
            <a:r>
              <a:rPr lang="en-ID" sz="9600" dirty="0" err="1"/>
              <a:t>menggunakan</a:t>
            </a:r>
            <a:r>
              <a:rPr lang="en-ID" sz="9600" dirty="0"/>
              <a:t> set </a:t>
            </a:r>
            <a:r>
              <a:rPr lang="en-ID" sz="9600" dirty="0" err="1"/>
              <a:t>pengujian</a:t>
            </a:r>
            <a:r>
              <a:rPr lang="en-ID" sz="9600" dirty="0"/>
              <a:t>. Dimana set </a:t>
            </a:r>
            <a:r>
              <a:rPr lang="en-ID" sz="9600" dirty="0" err="1"/>
              <a:t>ini</a:t>
            </a:r>
            <a:r>
              <a:rPr lang="en-ID" sz="9600" dirty="0"/>
              <a:t>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bergantung</a:t>
            </a:r>
            <a:r>
              <a:rPr lang="en-ID" sz="9600" dirty="0"/>
              <a:t> pada set </a:t>
            </a:r>
            <a:r>
              <a:rPr lang="en-ID" sz="9600" dirty="0" err="1"/>
              <a:t>pelatihan</a:t>
            </a:r>
            <a:r>
              <a:rPr lang="en-ID" sz="9600" dirty="0"/>
              <a:t>, </a:t>
            </a:r>
            <a:r>
              <a:rPr lang="en-ID" sz="9600" dirty="0" err="1"/>
              <a:t>tetapi</a:t>
            </a:r>
            <a:r>
              <a:rPr lang="en-ID" sz="9600" dirty="0"/>
              <a:t> </a:t>
            </a:r>
            <a:r>
              <a:rPr lang="en-ID" sz="9600" dirty="0" err="1"/>
              <a:t>mengikuti</a:t>
            </a:r>
            <a:r>
              <a:rPr lang="en-ID" sz="9600" dirty="0"/>
              <a:t> </a:t>
            </a:r>
            <a:r>
              <a:rPr lang="en-ID" sz="9600" dirty="0" err="1"/>
              <a:t>distribusi</a:t>
            </a:r>
            <a:r>
              <a:rPr lang="en-ID" sz="9600" dirty="0"/>
              <a:t> </a:t>
            </a:r>
            <a:r>
              <a:rPr lang="en-ID" sz="9600" dirty="0" err="1"/>
              <a:t>probabilitas</a:t>
            </a:r>
            <a:r>
              <a:rPr lang="en-ID" sz="9600" dirty="0"/>
              <a:t> yang </a:t>
            </a:r>
            <a:r>
              <a:rPr lang="en-ID" sz="9600" dirty="0" err="1"/>
              <a:t>sama</a:t>
            </a:r>
            <a:r>
              <a:rPr lang="en-ID" sz="9600" dirty="0"/>
              <a:t> dan juga </a:t>
            </a:r>
            <a:r>
              <a:rPr lang="en-ID" sz="9600" dirty="0" err="1"/>
              <a:t>memiliki</a:t>
            </a:r>
            <a:r>
              <a:rPr lang="en-ID" sz="9600" dirty="0"/>
              <a:t> </a:t>
            </a:r>
            <a:r>
              <a:rPr lang="en-ID" sz="9600" dirty="0" err="1"/>
              <a:t>hasil</a:t>
            </a:r>
            <a:r>
              <a:rPr lang="en-ID" sz="9600" dirty="0"/>
              <a:t>/</a:t>
            </a:r>
            <a:r>
              <a:rPr lang="en-ID" sz="9600" dirty="0" err="1"/>
              <a:t>jawaban</a:t>
            </a:r>
            <a:r>
              <a:rPr lang="en-ID" sz="9600" dirty="0"/>
              <a:t> yang </a:t>
            </a:r>
            <a:r>
              <a:rPr lang="en-ID" sz="9600" dirty="0" err="1"/>
              <a:t>diketahui</a:t>
            </a:r>
            <a:r>
              <a:rPr lang="en-ID" sz="9600" dirty="0"/>
              <a:t>.</a:t>
            </a:r>
          </a:p>
          <a:p>
            <a:pPr algn="l"/>
            <a:endParaRPr lang="en-ID" sz="9600" dirty="0"/>
          </a:p>
          <a:p>
            <a:pPr algn="l"/>
            <a:r>
              <a:rPr lang="en-ID" sz="9600" dirty="0"/>
              <a:t>Set </a:t>
            </a:r>
            <a:r>
              <a:rPr lang="en-ID" sz="9600" dirty="0" err="1"/>
              <a:t>pengujian</a:t>
            </a:r>
            <a:r>
              <a:rPr lang="en-ID" sz="9600" dirty="0"/>
              <a:t> </a:t>
            </a:r>
            <a:r>
              <a:rPr lang="en-ID" sz="9600" dirty="0" err="1"/>
              <a:t>digunakan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mengevaluasi</a:t>
            </a:r>
            <a:r>
              <a:rPr lang="en-ID" sz="9600" dirty="0"/>
              <a:t> model </a:t>
            </a:r>
            <a:r>
              <a:rPr lang="en-ID" sz="9600" dirty="0" err="1"/>
              <a:t>sehingga</a:t>
            </a:r>
            <a:r>
              <a:rPr lang="en-ID" sz="9600" dirty="0"/>
              <a:t> </a:t>
            </a:r>
            <a:r>
              <a:rPr lang="en-ID" sz="9600" dirty="0" err="1"/>
              <a:t>dapat</a:t>
            </a:r>
            <a:r>
              <a:rPr lang="en-ID" sz="9600" dirty="0"/>
              <a:t> </a:t>
            </a:r>
            <a:r>
              <a:rPr lang="en-ID" sz="9600" dirty="0" err="1"/>
              <a:t>disempurnakan</a:t>
            </a:r>
            <a:r>
              <a:rPr lang="en-ID" sz="9600" dirty="0"/>
              <a:t> </a:t>
            </a:r>
            <a:r>
              <a:rPr lang="en-ID" sz="9600" dirty="0" err="1"/>
              <a:t>sesuai</a:t>
            </a:r>
            <a:r>
              <a:rPr lang="en-ID" sz="9600" dirty="0"/>
              <a:t> </a:t>
            </a:r>
            <a:r>
              <a:rPr lang="en-ID" sz="9600" dirty="0" err="1"/>
              <a:t>kebutuhan</a:t>
            </a:r>
            <a:r>
              <a:rPr lang="en-ID" sz="9600" dirty="0"/>
              <a:t>. </a:t>
            </a:r>
          </a:p>
          <a:p>
            <a:pPr algn="l"/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78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71167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Terkadang</a:t>
            </a:r>
            <a:r>
              <a:rPr lang="en-ID" sz="9600" dirty="0"/>
              <a:t> final model </a:t>
            </a:r>
            <a:r>
              <a:rPr lang="en-ID" sz="9600" dirty="0" err="1"/>
              <a:t>diterapkan</a:t>
            </a:r>
            <a:r>
              <a:rPr lang="en-ID" sz="9600" dirty="0"/>
              <a:t> juga </a:t>
            </a:r>
            <a:r>
              <a:rPr lang="en-ID" sz="9600" dirty="0" err="1"/>
              <a:t>ke</a:t>
            </a:r>
            <a:r>
              <a:rPr lang="en-ID" sz="9600" dirty="0"/>
              <a:t> set </a:t>
            </a:r>
            <a:r>
              <a:rPr lang="en-ID" sz="9600" dirty="0" err="1"/>
              <a:t>validasi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penilaian</a:t>
            </a:r>
            <a:r>
              <a:rPr lang="en-ID" sz="9600" dirty="0"/>
              <a:t> </a:t>
            </a:r>
            <a:r>
              <a:rPr lang="en-ID" sz="9600" dirty="0" err="1"/>
              <a:t>akhir</a:t>
            </a:r>
            <a:r>
              <a:rPr lang="en-ID" sz="9600" dirty="0"/>
              <a:t>. </a:t>
            </a:r>
          </a:p>
          <a:p>
            <a:pPr algn="l"/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79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854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,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ditanyakan</a:t>
            </a:r>
            <a:r>
              <a:rPr lang="en-US" dirty="0"/>
              <a:t> dan </a:t>
            </a:r>
            <a:r>
              <a:rPr lang="en-US" dirty="0" err="1"/>
              <a:t>dijawab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mengerti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dan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menyelesaikannya</a:t>
            </a:r>
            <a:r>
              <a:rPr lang="en-US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Jadi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tau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, </a:t>
            </a:r>
            <a:r>
              <a:rPr lang="en-US" dirty="0" err="1"/>
              <a:t>siapa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masalahnya</a:t>
            </a:r>
            <a:r>
              <a:rPr lang="en-US" dirty="0"/>
              <a:t>, </a:t>
            </a:r>
            <a:r>
              <a:rPr lang="en-US" dirty="0" err="1"/>
              <a:t>kapan</a:t>
            </a:r>
            <a:r>
              <a:rPr lang="en-US" dirty="0"/>
              <a:t> </a:t>
            </a:r>
            <a:r>
              <a:rPr lang="en-US" dirty="0" err="1"/>
              <a:t>masalahnya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masalahnya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masalahnya</a:t>
            </a:r>
            <a:r>
              <a:rPr lang="en-US" dirty="0"/>
              <a:t>, dan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di masa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372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80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95911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D" sz="9600" dirty="0"/>
              <a:t>Model </a:t>
            </a:r>
            <a:r>
              <a:rPr lang="en-ID" sz="9600" dirty="0" err="1"/>
              <a:t>Klasifikasi</a:t>
            </a:r>
            <a:r>
              <a:rPr lang="en-ID" sz="9600" dirty="0"/>
              <a:t> yang </a:t>
            </a:r>
            <a:r>
              <a:rPr lang="en-ID" sz="9600" dirty="0" err="1"/>
              <a:t>sudah</a:t>
            </a:r>
            <a:r>
              <a:rPr lang="en-ID" sz="9600" dirty="0"/>
              <a:t> </a:t>
            </a:r>
            <a:r>
              <a:rPr lang="en-ID" sz="9600" dirty="0" err="1"/>
              <a:t>dibuat</a:t>
            </a:r>
            <a:r>
              <a:rPr lang="en-ID" sz="9600" dirty="0"/>
              <a:t> </a:t>
            </a:r>
            <a:r>
              <a:rPr lang="en-ID" sz="9600" dirty="0" err="1"/>
              <a:t>menggunakan</a:t>
            </a:r>
            <a:r>
              <a:rPr lang="en-ID" sz="9600" dirty="0"/>
              <a:t> </a:t>
            </a:r>
            <a:r>
              <a:rPr lang="en-ID" sz="9600" dirty="0" err="1"/>
              <a:t>berbagai</a:t>
            </a:r>
            <a:r>
              <a:rPr lang="en-ID" sz="9600" dirty="0"/>
              <a:t> </a:t>
            </a:r>
            <a:r>
              <a:rPr lang="en-ID" sz="9600" dirty="0" err="1"/>
              <a:t>jenis</a:t>
            </a:r>
            <a:r>
              <a:rPr lang="en-ID" sz="9600" dirty="0"/>
              <a:t> Algorithm, </a:t>
            </a:r>
            <a:r>
              <a:rPr lang="en-ID" sz="9600" dirty="0" err="1"/>
              <a:t>kemudian</a:t>
            </a:r>
            <a:r>
              <a:rPr lang="en-ID" sz="9600" dirty="0"/>
              <a:t> </a:t>
            </a:r>
            <a:r>
              <a:rPr lang="en-ID" sz="9600" dirty="0" err="1"/>
              <a:t>harus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evaluasi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menentukan</a:t>
            </a:r>
            <a:r>
              <a:rPr lang="en-ID" sz="9600" dirty="0"/>
              <a:t> algorithm </a:t>
            </a:r>
            <a:r>
              <a:rPr lang="en-ID" sz="9600" dirty="0" err="1"/>
              <a:t>manakah</a:t>
            </a:r>
            <a:r>
              <a:rPr lang="en-ID" sz="9600" dirty="0"/>
              <a:t> yang </a:t>
            </a:r>
            <a:r>
              <a:rPr lang="en-ID" sz="9600" dirty="0" err="1"/>
              <a:t>terbaik</a:t>
            </a:r>
            <a:r>
              <a:rPr lang="en-ID" sz="9600" dirty="0"/>
              <a:t>. dan juga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mengetahui</a:t>
            </a:r>
            <a:r>
              <a:rPr lang="en-ID" sz="9600" dirty="0"/>
              <a:t> </a:t>
            </a:r>
            <a:r>
              <a:rPr lang="en-ID" sz="9600" dirty="0" err="1"/>
              <a:t>apakah</a:t>
            </a:r>
            <a:r>
              <a:rPr lang="en-ID" sz="9600" dirty="0"/>
              <a:t> model </a:t>
            </a:r>
            <a:r>
              <a:rPr lang="en-ID" sz="9600" dirty="0" err="1"/>
              <a:t>tersebut</a:t>
            </a:r>
            <a:r>
              <a:rPr lang="en-ID" sz="9600" dirty="0"/>
              <a:t> </a:t>
            </a:r>
            <a:r>
              <a:rPr lang="en-ID" sz="9600" dirty="0" err="1"/>
              <a:t>sudah</a:t>
            </a:r>
            <a:r>
              <a:rPr lang="en-ID" sz="9600" dirty="0"/>
              <a:t> </a:t>
            </a:r>
            <a:r>
              <a:rPr lang="en-ID" sz="9600" dirty="0" err="1"/>
              <a:t>memenuhi</a:t>
            </a:r>
            <a:r>
              <a:rPr lang="en-ID" sz="9600" dirty="0"/>
              <a:t> </a:t>
            </a:r>
            <a:r>
              <a:rPr lang="en-ID" sz="9600" dirty="0" err="1"/>
              <a:t>tujuan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, </a:t>
            </a:r>
            <a:r>
              <a:rPr lang="en-ID" sz="9600" dirty="0" err="1"/>
              <a:t>yaitu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dapat</a:t>
            </a:r>
            <a:r>
              <a:rPr lang="en-ID" sz="9600" dirty="0"/>
              <a:t> </a:t>
            </a:r>
            <a:r>
              <a:rPr lang="en-ID" sz="9600" dirty="0" err="1"/>
              <a:t>memprediksi</a:t>
            </a:r>
            <a:r>
              <a:rPr lang="en-ID" sz="9600" dirty="0"/>
              <a:t> data </a:t>
            </a:r>
            <a:r>
              <a:rPr lang="en-ID" sz="9600" dirty="0" err="1"/>
              <a:t>ajuan</a:t>
            </a:r>
            <a:r>
              <a:rPr lang="en-ID" sz="9600" dirty="0"/>
              <a:t> </a:t>
            </a:r>
            <a:r>
              <a:rPr lang="en-ID" sz="9600" dirty="0" err="1"/>
              <a:t>pinjaman</a:t>
            </a:r>
            <a:r>
              <a:rPr lang="en-ID" sz="9600" dirty="0"/>
              <a:t> </a:t>
            </a:r>
            <a:r>
              <a:rPr lang="en-ID" sz="9600" dirty="0" err="1"/>
              <a:t>secara</a:t>
            </a:r>
            <a:r>
              <a:rPr lang="en-ID" sz="9600" dirty="0"/>
              <a:t> </a:t>
            </a:r>
            <a:r>
              <a:rPr lang="en-ID" sz="9600" dirty="0" err="1"/>
              <a:t>akurat</a:t>
            </a:r>
            <a:r>
              <a:rPr lang="en-ID" sz="9600" dirty="0"/>
              <a:t> dan </a:t>
            </a:r>
            <a:r>
              <a:rPr lang="en-ID" sz="9600" dirty="0" err="1"/>
              <a:t>mengurangi</a:t>
            </a:r>
            <a:r>
              <a:rPr lang="en-ID" sz="9600" dirty="0"/>
              <a:t> </a:t>
            </a:r>
            <a:r>
              <a:rPr lang="en-ID" sz="9600" dirty="0" err="1"/>
              <a:t>terjadinya</a:t>
            </a:r>
            <a:r>
              <a:rPr lang="en-ID" sz="9600" dirty="0"/>
              <a:t> </a:t>
            </a:r>
            <a:r>
              <a:rPr lang="en-ID" sz="9600" dirty="0" err="1"/>
              <a:t>kredit</a:t>
            </a:r>
            <a:r>
              <a:rPr lang="en-ID" sz="9600" dirty="0"/>
              <a:t> </a:t>
            </a:r>
            <a:r>
              <a:rPr lang="en-ID" sz="9600" dirty="0" err="1"/>
              <a:t>macet</a:t>
            </a:r>
            <a:r>
              <a:rPr lang="en-ID" sz="9600" dirty="0"/>
              <a:t>. </a:t>
            </a:r>
          </a:p>
          <a:p>
            <a:pPr algn="l"/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81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355467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/>
              <a:t>Metrik</a:t>
            </a:r>
            <a:r>
              <a:rPr lang="en-US" sz="9600" dirty="0"/>
              <a:t> </a:t>
            </a:r>
            <a:r>
              <a:rPr lang="en-US" sz="9600" dirty="0" err="1"/>
              <a:t>Evaluasi</a:t>
            </a:r>
            <a:r>
              <a:rPr lang="en-US" sz="9600" dirty="0"/>
              <a:t> yang </a:t>
            </a:r>
            <a:r>
              <a:rPr lang="en-US" sz="9600" dirty="0" err="1"/>
              <a:t>biasa</a:t>
            </a:r>
            <a:r>
              <a:rPr lang="en-US" sz="9600" dirty="0"/>
              <a:t> </a:t>
            </a:r>
            <a:r>
              <a:rPr lang="en-US" sz="9600" dirty="0" err="1"/>
              <a:t>dipakai</a:t>
            </a:r>
            <a:r>
              <a:rPr lang="en-US" sz="9600" dirty="0"/>
              <a:t> </a:t>
            </a:r>
            <a:r>
              <a:rPr lang="en-US" sz="9600" dirty="0" err="1"/>
              <a:t>untuk</a:t>
            </a:r>
            <a:r>
              <a:rPr lang="en-US" sz="9600" dirty="0"/>
              <a:t> </a:t>
            </a:r>
            <a:r>
              <a:rPr lang="en-US" sz="9600" dirty="0" err="1"/>
              <a:t>mengevaluasi</a:t>
            </a:r>
            <a:r>
              <a:rPr lang="en-US" sz="9600" dirty="0"/>
              <a:t> model </a:t>
            </a:r>
            <a:r>
              <a:rPr lang="en-US" sz="9600" dirty="0" err="1"/>
              <a:t>klasifikasi</a:t>
            </a:r>
            <a:r>
              <a:rPr lang="en-US" sz="9600" dirty="0"/>
              <a:t> </a:t>
            </a:r>
            <a:r>
              <a:rPr lang="en-US" sz="9600" dirty="0" err="1"/>
              <a:t>adalah</a:t>
            </a:r>
            <a:r>
              <a:rPr lang="en-US" sz="9600" dirty="0"/>
              <a:t> Confusion Matrix, Accuracy, Precision, Recall, F1 Score, ROC AUC, log loss, </a:t>
            </a:r>
            <a:r>
              <a:rPr lang="en-US" sz="9600" dirty="0" err="1"/>
              <a:t>dll</a:t>
            </a:r>
            <a:r>
              <a:rPr lang="en-US" sz="9600" dirty="0"/>
              <a:t>.</a:t>
            </a:r>
          </a:p>
          <a:p>
            <a:pPr algn="l"/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82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98935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kasus</a:t>
            </a:r>
            <a:r>
              <a:rPr lang="en-ID" sz="9600" dirty="0"/>
              <a:t> kali </a:t>
            </a:r>
            <a:r>
              <a:rPr lang="en-ID" sz="9600" dirty="0" err="1"/>
              <a:t>ini</a:t>
            </a:r>
            <a:r>
              <a:rPr lang="en-ID" sz="9600" dirty="0"/>
              <a:t>,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dapat</a:t>
            </a:r>
            <a:r>
              <a:rPr lang="en-ID" sz="9600" dirty="0"/>
              <a:t> </a:t>
            </a:r>
            <a:r>
              <a:rPr lang="en-ID" sz="9600" dirty="0" err="1"/>
              <a:t>menggunakan</a:t>
            </a:r>
            <a:r>
              <a:rPr lang="en-ID" sz="9600" dirty="0"/>
              <a:t> </a:t>
            </a:r>
            <a:r>
              <a:rPr lang="en-ID" sz="9600" dirty="0" err="1"/>
              <a:t>Metrik</a:t>
            </a:r>
            <a:r>
              <a:rPr lang="en-ID" sz="9600" dirty="0"/>
              <a:t> </a:t>
            </a:r>
            <a:r>
              <a:rPr lang="en-ID" sz="9600" dirty="0" err="1"/>
              <a:t>tambahan</a:t>
            </a:r>
            <a:r>
              <a:rPr lang="en-ID" sz="9600" dirty="0"/>
              <a:t> </a:t>
            </a:r>
            <a:r>
              <a:rPr lang="en-ID" sz="9600" dirty="0" err="1"/>
              <a:t>seperti</a:t>
            </a:r>
            <a:r>
              <a:rPr lang="en-ID" sz="9600" dirty="0"/>
              <a:t> Total </a:t>
            </a:r>
            <a:r>
              <a:rPr lang="en-ID" sz="9600" dirty="0" err="1"/>
              <a:t>Pendapatan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</a:t>
            </a:r>
            <a:r>
              <a:rPr lang="en-ID" sz="9600" dirty="0" err="1"/>
              <a:t>bunga</a:t>
            </a:r>
            <a:r>
              <a:rPr lang="en-ID" sz="9600" dirty="0"/>
              <a:t> yang </a:t>
            </a:r>
            <a:r>
              <a:rPr lang="en-ID" sz="9600" dirty="0" err="1"/>
              <a:t>diperoleh</a:t>
            </a:r>
            <a:r>
              <a:rPr lang="en-ID" sz="9600" dirty="0"/>
              <a:t>, dan Total </a:t>
            </a:r>
            <a:r>
              <a:rPr lang="en-ID" sz="9600" dirty="0" err="1"/>
              <a:t>Kerugian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</a:t>
            </a:r>
            <a:r>
              <a:rPr lang="en-ID" sz="9600" dirty="0" err="1"/>
              <a:t>jumlah</a:t>
            </a:r>
            <a:r>
              <a:rPr lang="en-ID" sz="9600" dirty="0"/>
              <a:t> </a:t>
            </a:r>
            <a:r>
              <a:rPr lang="en-ID" sz="9600" dirty="0" err="1"/>
              <a:t>sisa</a:t>
            </a:r>
            <a:r>
              <a:rPr lang="en-ID" sz="9600" dirty="0"/>
              <a:t> </a:t>
            </a:r>
            <a:r>
              <a:rPr lang="en-ID" sz="9600" dirty="0" err="1"/>
              <a:t>hutang</a:t>
            </a:r>
            <a:r>
              <a:rPr lang="en-ID" sz="9600" dirty="0"/>
              <a:t> yang </a:t>
            </a:r>
            <a:r>
              <a:rPr lang="en-ID" sz="9600" dirty="0" err="1"/>
              <a:t>tidak</a:t>
            </a:r>
            <a:r>
              <a:rPr lang="en-ID" sz="9600" dirty="0"/>
              <a:t> </a:t>
            </a:r>
            <a:r>
              <a:rPr lang="en-ID" sz="9600" dirty="0" err="1"/>
              <a:t>dilunasi</a:t>
            </a:r>
            <a:r>
              <a:rPr lang="en-ID" sz="9600" dirty="0"/>
              <a:t>. Dimana </a:t>
            </a:r>
            <a:r>
              <a:rPr lang="en-ID" sz="9600" dirty="0" err="1"/>
              <a:t>ini</a:t>
            </a:r>
            <a:r>
              <a:rPr lang="en-ID" sz="9600" dirty="0"/>
              <a:t> </a:t>
            </a:r>
            <a:r>
              <a:rPr lang="en-ID" sz="9600" dirty="0" err="1"/>
              <a:t>bisa</a:t>
            </a:r>
            <a:r>
              <a:rPr lang="en-ID" sz="9600" dirty="0"/>
              <a:t> </a:t>
            </a:r>
            <a:r>
              <a:rPr lang="en-ID" sz="9600" dirty="0" err="1"/>
              <a:t>didapatkan</a:t>
            </a:r>
            <a:r>
              <a:rPr lang="en-ID" sz="9600" dirty="0"/>
              <a:t> </a:t>
            </a:r>
            <a:r>
              <a:rPr lang="en-ID" sz="9600" dirty="0" err="1"/>
              <a:t>karena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menggunakan</a:t>
            </a:r>
            <a:r>
              <a:rPr lang="en-ID" sz="9600" dirty="0"/>
              <a:t> data history </a:t>
            </a:r>
            <a:r>
              <a:rPr lang="en-ID" sz="9600" dirty="0" err="1"/>
              <a:t>peminjaman</a:t>
            </a:r>
            <a:r>
              <a:rPr lang="en-ID" sz="9600" dirty="0"/>
              <a:t> yang </a:t>
            </a:r>
            <a:r>
              <a:rPr lang="en-ID" sz="9600" dirty="0" err="1"/>
              <a:t>sudah</a:t>
            </a:r>
            <a:r>
              <a:rPr lang="en-ID" sz="9600" dirty="0"/>
              <a:t> </a:t>
            </a:r>
            <a:r>
              <a:rPr lang="en-ID" sz="9600" dirty="0" err="1"/>
              <a:t>pernah</a:t>
            </a:r>
            <a:r>
              <a:rPr lang="en-ID" sz="9600" dirty="0"/>
              <a:t> </a:t>
            </a:r>
            <a:r>
              <a:rPr lang="en-ID" sz="9600" dirty="0" err="1"/>
              <a:t>terjadi</a:t>
            </a:r>
            <a:r>
              <a:rPr lang="en-ID" sz="9600" dirty="0"/>
              <a:t>, </a:t>
            </a:r>
            <a:r>
              <a:rPr lang="en-ID" sz="9600" dirty="0" err="1"/>
              <a:t>jadi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bisa</a:t>
            </a:r>
            <a:r>
              <a:rPr lang="en-ID" sz="9600" dirty="0"/>
              <a:t> tau </a:t>
            </a:r>
            <a:r>
              <a:rPr lang="en-ID" sz="9600" dirty="0" err="1"/>
              <a:t>keuntungan</a:t>
            </a:r>
            <a:r>
              <a:rPr lang="en-ID" sz="9600" dirty="0"/>
              <a:t> dan </a:t>
            </a:r>
            <a:r>
              <a:rPr lang="en-ID" sz="9600" dirty="0" err="1"/>
              <a:t>kerugian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</a:t>
            </a:r>
            <a:r>
              <a:rPr lang="en-ID" sz="9600" dirty="0" err="1"/>
              <a:t>setiap</a:t>
            </a:r>
            <a:r>
              <a:rPr lang="en-ID" sz="9600" dirty="0"/>
              <a:t> </a:t>
            </a:r>
            <a:r>
              <a:rPr lang="en-ID" sz="9600" dirty="0" err="1"/>
              <a:t>tebakannya</a:t>
            </a:r>
            <a:r>
              <a:rPr lang="en-ID" sz="9600" dirty="0"/>
              <a:t>. </a:t>
            </a:r>
          </a:p>
          <a:p>
            <a:pPr algn="l"/>
            <a:endParaRPr lang="en-ID" sz="9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/>
              <a:t>Dan </a:t>
            </a:r>
            <a:r>
              <a:rPr lang="en-US" sz="9600" dirty="0" err="1"/>
              <a:t>otomatis</a:t>
            </a:r>
            <a:r>
              <a:rPr lang="en-US" sz="9600" dirty="0"/>
              <a:t> </a:t>
            </a:r>
            <a:r>
              <a:rPr lang="en-US" sz="9600" dirty="0" err="1"/>
              <a:t>kita</a:t>
            </a:r>
            <a:r>
              <a:rPr lang="en-US" sz="9600" dirty="0"/>
              <a:t> </a:t>
            </a:r>
            <a:r>
              <a:rPr lang="en-US" sz="9600" dirty="0" err="1"/>
              <a:t>akan</a:t>
            </a:r>
            <a:r>
              <a:rPr lang="en-US" sz="9600" dirty="0"/>
              <a:t> </a:t>
            </a:r>
            <a:r>
              <a:rPr lang="en-US" sz="9600" dirty="0" err="1"/>
              <a:t>memilih</a:t>
            </a:r>
            <a:r>
              <a:rPr lang="en-US" sz="9600" dirty="0"/>
              <a:t> model yang </a:t>
            </a:r>
            <a:r>
              <a:rPr lang="en-US" sz="9600" dirty="0" err="1"/>
              <a:t>hasil</a:t>
            </a:r>
            <a:r>
              <a:rPr lang="en-US" sz="9600" dirty="0"/>
              <a:t> </a:t>
            </a:r>
            <a:r>
              <a:rPr lang="en-US" sz="9600" dirty="0" err="1"/>
              <a:t>prediksinya</a:t>
            </a:r>
            <a:r>
              <a:rPr lang="en-US" sz="9600" dirty="0"/>
              <a:t> </a:t>
            </a:r>
            <a:r>
              <a:rPr lang="en-US" sz="9600" dirty="0" err="1"/>
              <a:t>memberikan</a:t>
            </a:r>
            <a:r>
              <a:rPr lang="en-US" sz="9600" dirty="0"/>
              <a:t> </a:t>
            </a:r>
            <a:r>
              <a:rPr lang="en-US" sz="9600" dirty="0" err="1"/>
              <a:t>keuntungan</a:t>
            </a:r>
            <a:r>
              <a:rPr lang="en-US" sz="9600" dirty="0"/>
              <a:t> </a:t>
            </a:r>
            <a:r>
              <a:rPr lang="en-US" sz="9600" dirty="0" err="1"/>
              <a:t>terbesar</a:t>
            </a:r>
            <a:r>
              <a:rPr lang="en-US" sz="9600" dirty="0"/>
              <a:t> dan </a:t>
            </a:r>
            <a:r>
              <a:rPr lang="en-US" sz="9600" dirty="0" err="1"/>
              <a:t>kerugian</a:t>
            </a:r>
            <a:r>
              <a:rPr lang="en-US" sz="9600" dirty="0"/>
              <a:t> </a:t>
            </a:r>
            <a:r>
              <a:rPr lang="en-US" sz="9600" dirty="0" err="1"/>
              <a:t>terkecil</a:t>
            </a:r>
            <a:r>
              <a:rPr lang="en-US" sz="9600" dirty="0"/>
              <a:t>.</a:t>
            </a:r>
          </a:p>
          <a:p>
            <a:pPr algn="l"/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83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9276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D" sz="9600" dirty="0" err="1"/>
              <a:t>Sekarang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masuk</a:t>
            </a:r>
            <a:r>
              <a:rPr lang="en-ID" sz="9600" dirty="0"/>
              <a:t> </a:t>
            </a:r>
            <a:r>
              <a:rPr lang="en-ID" sz="9600" dirty="0" err="1"/>
              <a:t>ke</a:t>
            </a:r>
            <a:r>
              <a:rPr lang="en-ID" sz="9600" dirty="0"/>
              <a:t> </a:t>
            </a:r>
            <a:r>
              <a:rPr lang="en-ID" sz="9600" dirty="0" err="1"/>
              <a:t>tahap</a:t>
            </a:r>
            <a:r>
              <a:rPr lang="en-ID" sz="9600" dirty="0"/>
              <a:t> </a:t>
            </a:r>
            <a:r>
              <a:rPr lang="en-ID" sz="9600" dirty="0" err="1"/>
              <a:t>kedelapan</a:t>
            </a:r>
            <a:r>
              <a:rPr lang="en-ID" sz="9600" dirty="0"/>
              <a:t>, </a:t>
            </a:r>
            <a:r>
              <a:rPr lang="en-ID" sz="9600" dirty="0" err="1"/>
              <a:t>yaitu</a:t>
            </a:r>
            <a:r>
              <a:rPr lang="en-ID" sz="9600" dirty="0"/>
              <a:t> </a:t>
            </a:r>
            <a:r>
              <a:rPr lang="en-ID" sz="9600" dirty="0" err="1"/>
              <a:t>tahap</a:t>
            </a:r>
            <a:r>
              <a:rPr lang="en-ID" sz="9600" dirty="0"/>
              <a:t> deployment,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penyebaran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84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20967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D" sz="9600" dirty="0"/>
              <a:t>Setelah model yang </a:t>
            </a:r>
            <a:r>
              <a:rPr lang="en-ID" sz="9600" dirty="0" err="1"/>
              <a:t>memuaskan</a:t>
            </a:r>
            <a:r>
              <a:rPr lang="en-ID" sz="9600" dirty="0"/>
              <a:t> </a:t>
            </a:r>
            <a:r>
              <a:rPr lang="en-ID" sz="9600" dirty="0" err="1"/>
              <a:t>telah</a:t>
            </a:r>
            <a:r>
              <a:rPr lang="en-ID" sz="9600" dirty="0"/>
              <a:t> </a:t>
            </a:r>
            <a:r>
              <a:rPr lang="en-ID" sz="9600" dirty="0" err="1"/>
              <a:t>dikembangkan</a:t>
            </a:r>
            <a:r>
              <a:rPr lang="en-ID" sz="9600" dirty="0"/>
              <a:t> dan </a:t>
            </a:r>
            <a:r>
              <a:rPr lang="en-ID" sz="9600" dirty="0" err="1"/>
              <a:t>disetujui</a:t>
            </a:r>
            <a:r>
              <a:rPr lang="en-ID" sz="9600" dirty="0"/>
              <a:t> oleh sponsor </a:t>
            </a:r>
            <a:r>
              <a:rPr lang="en-ID" sz="9600" dirty="0" err="1"/>
              <a:t>bisnis</a:t>
            </a:r>
            <a:r>
              <a:rPr lang="en-ID" sz="9600" dirty="0"/>
              <a:t>, model </a:t>
            </a:r>
            <a:r>
              <a:rPr lang="en-ID" sz="9600" dirty="0" err="1"/>
              <a:t>tersebut</a:t>
            </a:r>
            <a:r>
              <a:rPr lang="en-ID" sz="9600" dirty="0"/>
              <a:t> </a:t>
            </a:r>
            <a:r>
              <a:rPr lang="en-ID" sz="9600" dirty="0" err="1"/>
              <a:t>kemudian</a:t>
            </a:r>
            <a:r>
              <a:rPr lang="en-ID" sz="9600" dirty="0"/>
              <a:t> </a:t>
            </a:r>
            <a:r>
              <a:rPr lang="en-ID" sz="9600" dirty="0" err="1"/>
              <a:t>akan</a:t>
            </a:r>
            <a:r>
              <a:rPr lang="en-ID" sz="9600" dirty="0"/>
              <a:t> </a:t>
            </a:r>
            <a:r>
              <a:rPr lang="en-ID" sz="9600" dirty="0" err="1"/>
              <a:t>diterapkan</a:t>
            </a:r>
            <a:r>
              <a:rPr lang="en-ID" sz="9600" dirty="0"/>
              <a:t> </a:t>
            </a:r>
            <a:r>
              <a:rPr lang="en-ID" sz="9600" dirty="0" err="1"/>
              <a:t>ke</a:t>
            </a:r>
            <a:r>
              <a:rPr lang="en-ID" sz="9600" dirty="0"/>
              <a:t> </a:t>
            </a:r>
            <a:r>
              <a:rPr lang="en-ID" sz="9600" dirty="0" err="1"/>
              <a:t>lingkungan</a:t>
            </a:r>
            <a:r>
              <a:rPr lang="en-ID" sz="9600" dirty="0"/>
              <a:t> </a:t>
            </a:r>
            <a:r>
              <a:rPr lang="en-ID" sz="9600" dirty="0" err="1"/>
              <a:t>produksi</a:t>
            </a:r>
            <a:r>
              <a:rPr lang="en-ID" sz="9600" dirty="0"/>
              <a:t>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lingkungan</a:t>
            </a:r>
            <a:r>
              <a:rPr lang="en-ID" sz="9600" dirty="0"/>
              <a:t> </a:t>
            </a:r>
            <a:r>
              <a:rPr lang="en-ID" sz="9600" dirty="0" err="1"/>
              <a:t>pengujian</a:t>
            </a:r>
            <a:r>
              <a:rPr lang="en-ID" sz="9600" dirty="0"/>
              <a:t> yang </a:t>
            </a:r>
            <a:r>
              <a:rPr lang="en-ID" sz="9600" dirty="0" err="1"/>
              <a:t>sebanding</a:t>
            </a:r>
            <a:r>
              <a:rPr lang="en-ID" sz="96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D" sz="9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D" sz="9600" dirty="0"/>
              <a:t>Dan </a:t>
            </a:r>
            <a:r>
              <a:rPr lang="en-ID" sz="9600" dirty="0" err="1"/>
              <a:t>biasanya</a:t>
            </a:r>
            <a:r>
              <a:rPr lang="en-ID" sz="9600" dirty="0"/>
              <a:t> </a:t>
            </a:r>
            <a:r>
              <a:rPr lang="en-ID" sz="9600" dirty="0" err="1"/>
              <a:t>itu</a:t>
            </a:r>
            <a:r>
              <a:rPr lang="en-ID" sz="9600" dirty="0"/>
              <a:t> </a:t>
            </a:r>
            <a:r>
              <a:rPr lang="en-ID" sz="9600" dirty="0" err="1"/>
              <a:t>diterapkan</a:t>
            </a:r>
            <a:r>
              <a:rPr lang="en-ID" sz="9600" dirty="0"/>
              <a:t>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cara</a:t>
            </a:r>
            <a:r>
              <a:rPr lang="en-ID" sz="9600" dirty="0"/>
              <a:t> </a:t>
            </a:r>
            <a:r>
              <a:rPr lang="en-ID" sz="9600" dirty="0" err="1"/>
              <a:t>terbatas</a:t>
            </a:r>
            <a:r>
              <a:rPr lang="en-ID" sz="9600" dirty="0"/>
              <a:t> </a:t>
            </a:r>
            <a:r>
              <a:rPr lang="en-ID" sz="9600" dirty="0" err="1"/>
              <a:t>sampai</a:t>
            </a:r>
            <a:r>
              <a:rPr lang="en-ID" sz="9600" dirty="0"/>
              <a:t> </a:t>
            </a:r>
            <a:r>
              <a:rPr lang="en-ID" sz="9600" dirty="0" err="1"/>
              <a:t>kinerjanya</a:t>
            </a:r>
            <a:r>
              <a:rPr lang="en-ID" sz="9600" dirty="0"/>
              <a:t> </a:t>
            </a:r>
            <a:r>
              <a:rPr lang="en-ID" sz="9600" dirty="0" err="1"/>
              <a:t>telah</a:t>
            </a:r>
            <a:r>
              <a:rPr lang="en-ID" sz="9600" dirty="0"/>
              <a:t> </a:t>
            </a:r>
            <a:r>
              <a:rPr lang="en-ID" sz="9600" dirty="0" err="1"/>
              <a:t>sepenuhnya</a:t>
            </a:r>
            <a:r>
              <a:rPr lang="en-ID" sz="9600" dirty="0"/>
              <a:t> </a:t>
            </a:r>
            <a:r>
              <a:rPr lang="en-ID" sz="9600" dirty="0" err="1"/>
              <a:t>dievaluasi</a:t>
            </a:r>
            <a:r>
              <a:rPr lang="en-ID" sz="96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85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39070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Penerapan</a:t>
            </a:r>
            <a:r>
              <a:rPr lang="en-ID" sz="9600" dirty="0"/>
              <a:t> </a:t>
            </a:r>
            <a:r>
              <a:rPr lang="en-ID" sz="9600" dirty="0" err="1"/>
              <a:t>mungkin</a:t>
            </a:r>
            <a:r>
              <a:rPr lang="en-ID" sz="9600" dirty="0"/>
              <a:t> </a:t>
            </a:r>
            <a:r>
              <a:rPr lang="en-ID" sz="9600" dirty="0" err="1"/>
              <a:t>sesederhana</a:t>
            </a:r>
            <a:r>
              <a:rPr lang="en-ID" sz="9600" dirty="0"/>
              <a:t> </a:t>
            </a:r>
            <a:r>
              <a:rPr lang="en-ID" sz="9600" dirty="0" err="1"/>
              <a:t>membuat</a:t>
            </a:r>
            <a:r>
              <a:rPr lang="en-ID" sz="9600" dirty="0"/>
              <a:t> </a:t>
            </a:r>
            <a:r>
              <a:rPr lang="en-ID" sz="9600" dirty="0" err="1"/>
              <a:t>laporan</a:t>
            </a:r>
            <a:r>
              <a:rPr lang="en-ID" sz="9600" dirty="0"/>
              <a:t> </a:t>
            </a: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rekomendasi</a:t>
            </a:r>
            <a:r>
              <a:rPr lang="en-ID" sz="9600" dirty="0"/>
              <a:t>,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terlibat</a:t>
            </a:r>
            <a:r>
              <a:rPr lang="en-ID" sz="9600" dirty="0"/>
              <a:t> </a:t>
            </a:r>
            <a:r>
              <a:rPr lang="en-ID" sz="9600" dirty="0" err="1"/>
              <a:t>seperti</a:t>
            </a:r>
            <a:r>
              <a:rPr lang="en-ID" sz="9600" dirty="0"/>
              <a:t> </a:t>
            </a:r>
            <a:r>
              <a:rPr lang="en-ID" sz="9600" dirty="0" err="1"/>
              <a:t>menyematkan</a:t>
            </a:r>
            <a:r>
              <a:rPr lang="en-ID" sz="9600" dirty="0"/>
              <a:t> model </a:t>
            </a:r>
            <a:r>
              <a:rPr lang="en-ID" sz="9600" dirty="0" err="1"/>
              <a:t>dalam</a:t>
            </a:r>
            <a:r>
              <a:rPr lang="en-ID" sz="9600" dirty="0"/>
              <a:t> </a:t>
            </a:r>
            <a:r>
              <a:rPr lang="en-ID" sz="9600" dirty="0" err="1"/>
              <a:t>alur</a:t>
            </a:r>
            <a:r>
              <a:rPr lang="en-ID" sz="9600" dirty="0"/>
              <a:t> </a:t>
            </a:r>
            <a:r>
              <a:rPr lang="en-ID" sz="9600" dirty="0" err="1"/>
              <a:t>kerja</a:t>
            </a:r>
            <a:r>
              <a:rPr lang="en-ID" sz="9600" dirty="0"/>
              <a:t> yang </a:t>
            </a:r>
            <a:r>
              <a:rPr lang="en-ID" sz="9600" dirty="0" err="1"/>
              <a:t>kompleks</a:t>
            </a:r>
            <a:r>
              <a:rPr lang="en-ID" sz="9600" dirty="0"/>
              <a:t> dan proses </a:t>
            </a:r>
            <a:r>
              <a:rPr lang="en-ID" sz="9600" dirty="0" err="1"/>
              <a:t>penilaian</a:t>
            </a:r>
            <a:r>
              <a:rPr lang="en-ID" sz="9600" dirty="0"/>
              <a:t> yang </a:t>
            </a:r>
            <a:r>
              <a:rPr lang="en-ID" sz="9600" dirty="0" err="1"/>
              <a:t>dikelola</a:t>
            </a:r>
            <a:r>
              <a:rPr lang="en-ID" sz="9600" dirty="0"/>
              <a:t> oleh custom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86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41212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Kemudian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Menerapkan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model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ke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dalam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proses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bisnis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operasional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biasanya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melibatkan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kelompok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,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keterampilan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, dan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teknologi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tambahan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dari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dalam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 </a:t>
            </a:r>
            <a:r>
              <a:rPr lang="en-ID" sz="1800" b="0" i="0" u="none" strike="noStrike" baseline="0" dirty="0" err="1">
                <a:solidFill>
                  <a:srgbClr val="333333"/>
                </a:solidFill>
                <a:latin typeface="CircularStd-Medium"/>
              </a:rPr>
              <a:t>perusahaan</a:t>
            </a:r>
            <a:r>
              <a:rPr lang="en-ID" sz="1800" b="0" i="0" u="none" strike="noStrike" baseline="0" dirty="0">
                <a:solidFill>
                  <a:srgbClr val="333333"/>
                </a:solidFill>
                <a:latin typeface="CircularStd-Medium"/>
              </a:rPr>
              <a:t>.</a:t>
            </a:r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87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97212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88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6426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kasus</a:t>
            </a:r>
            <a:r>
              <a:rPr lang="en-US" sz="1800" dirty="0"/>
              <a:t> kali </a:t>
            </a:r>
            <a:r>
              <a:rPr lang="en-US" sz="1800" dirty="0" err="1"/>
              <a:t>ini</a:t>
            </a:r>
            <a:r>
              <a:rPr lang="en-US" sz="1800" dirty="0"/>
              <a:t> model machine </a:t>
            </a:r>
            <a:r>
              <a:rPr lang="en-US" sz="1800" dirty="0" err="1"/>
              <a:t>learningnya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deploy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bentuk</a:t>
            </a:r>
            <a:r>
              <a:rPr lang="en-US" sz="1800" dirty="0"/>
              <a:t> REST API </a:t>
            </a:r>
            <a:r>
              <a:rPr lang="en-US" sz="1800" dirty="0" err="1"/>
              <a:t>biar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diakses</a:t>
            </a:r>
            <a:r>
              <a:rPr lang="en-US" sz="1800" dirty="0"/>
              <a:t>/</a:t>
            </a:r>
            <a:r>
              <a:rPr lang="en-US" sz="1800" dirty="0" err="1"/>
              <a:t>dipakai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berbagai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Seperti</a:t>
            </a:r>
            <a:r>
              <a:rPr lang="en-US" sz="1800" dirty="0"/>
              <a:t> </a:t>
            </a:r>
            <a:r>
              <a:rPr lang="en-US" sz="1800" dirty="0" err="1"/>
              <a:t>contoh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Bank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yang </a:t>
            </a:r>
            <a:r>
              <a:rPr lang="en-US" sz="1800" dirty="0" err="1"/>
              <a:t>mengurus</a:t>
            </a:r>
            <a:r>
              <a:rPr lang="en-US" sz="1800" dirty="0"/>
              <a:t> dan </a:t>
            </a:r>
            <a:r>
              <a:rPr lang="en-US" sz="1800" dirty="0" err="1"/>
              <a:t>mencatat</a:t>
            </a:r>
            <a:r>
              <a:rPr lang="en-US" sz="1800" dirty="0"/>
              <a:t> </a:t>
            </a:r>
            <a:r>
              <a:rPr lang="en-US" sz="1800" dirty="0" err="1"/>
              <a:t>ajuan</a:t>
            </a:r>
            <a:r>
              <a:rPr lang="en-US" sz="1800" dirty="0"/>
              <a:t> </a:t>
            </a:r>
            <a:r>
              <a:rPr lang="en-US" sz="1800" dirty="0" err="1"/>
              <a:t>peminjaman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,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ditambahkan</a:t>
            </a:r>
            <a:r>
              <a:rPr lang="en-US" sz="1800" dirty="0"/>
              <a:t> </a:t>
            </a:r>
            <a:r>
              <a:rPr lang="en-US" sz="1800" dirty="0" err="1"/>
              <a:t>fiturnya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mengirim</a:t>
            </a:r>
            <a:r>
              <a:rPr lang="en-US" sz="1800" dirty="0"/>
              <a:t> data </a:t>
            </a:r>
            <a:r>
              <a:rPr lang="en-US" sz="1800" dirty="0" err="1"/>
              <a:t>ajuan</a:t>
            </a:r>
            <a:r>
              <a:rPr lang="en-US" sz="1800" dirty="0"/>
              <a:t> </a:t>
            </a:r>
            <a:r>
              <a:rPr lang="en-US" sz="1800" dirty="0" err="1"/>
              <a:t>pinjaman</a:t>
            </a:r>
            <a:r>
              <a:rPr lang="en-US" sz="1800" dirty="0"/>
              <a:t> </a:t>
            </a:r>
            <a:r>
              <a:rPr lang="en-US" sz="1800" dirty="0" err="1"/>
              <a:t>mengikuti</a:t>
            </a:r>
            <a:r>
              <a:rPr lang="en-US" sz="1800" dirty="0"/>
              <a:t> format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ditentukan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REST API </a:t>
            </a:r>
            <a:r>
              <a:rPr lang="en-US" sz="1800" dirty="0" err="1"/>
              <a:t>dimana</a:t>
            </a:r>
            <a:r>
              <a:rPr lang="en-US" sz="1800" dirty="0"/>
              <a:t> model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berada</a:t>
            </a:r>
            <a:r>
              <a:rPr lang="en-US" sz="1800" dirty="0"/>
              <a:t>, </a:t>
            </a:r>
            <a:r>
              <a:rPr lang="en-US" sz="1800" dirty="0" err="1"/>
              <a:t>lalu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REST API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memberikan</a:t>
            </a:r>
            <a:r>
              <a:rPr lang="en-US" sz="1800" dirty="0"/>
              <a:t> response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</a:t>
            </a:r>
            <a:r>
              <a:rPr lang="en-US" sz="1800" dirty="0" err="1"/>
              <a:t>prediksi</a:t>
            </a:r>
            <a:r>
              <a:rPr lang="en-US" sz="1800" dirty="0"/>
              <a:t> yang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modelnya</a:t>
            </a:r>
            <a:r>
              <a:rPr lang="en-US" sz="1800" dirty="0"/>
              <a:t>, dan </a:t>
            </a:r>
            <a:r>
              <a:rPr lang="en-US" sz="1800" dirty="0" err="1"/>
              <a:t>hasil</a:t>
            </a:r>
            <a:r>
              <a:rPr lang="en-US" sz="1800" dirty="0"/>
              <a:t> </a:t>
            </a:r>
            <a:r>
              <a:rPr lang="en-US" sz="1800" dirty="0" err="1"/>
              <a:t>prediksi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kemudian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dipakai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mengambil</a:t>
            </a:r>
            <a:r>
              <a:rPr lang="en-US" sz="1800" dirty="0"/>
              <a:t> </a:t>
            </a:r>
            <a:r>
              <a:rPr lang="en-US" sz="1800" dirty="0" err="1"/>
              <a:t>keputusan</a:t>
            </a:r>
            <a:r>
              <a:rPr lang="en-US" sz="1800" dirty="0"/>
              <a:t> </a:t>
            </a:r>
            <a:r>
              <a:rPr lang="en-US" sz="1800" dirty="0" err="1"/>
              <a:t>apakah</a:t>
            </a:r>
            <a:r>
              <a:rPr lang="en-US" sz="1800" dirty="0"/>
              <a:t> </a:t>
            </a:r>
            <a:r>
              <a:rPr lang="en-US" sz="1800" dirty="0" err="1"/>
              <a:t>ajuan</a:t>
            </a:r>
            <a:r>
              <a:rPr lang="en-US" sz="1800" dirty="0"/>
              <a:t> </a:t>
            </a:r>
            <a:r>
              <a:rPr lang="en-US" sz="1800" dirty="0" err="1"/>
              <a:t>peminjaman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diterima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ditolak</a:t>
            </a:r>
            <a:r>
              <a:rPr lang="en-US" sz="1800" dirty="0"/>
              <a:t>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89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6464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business understanding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 </a:t>
            </a:r>
            <a:r>
              <a:rPr lang="en-US" dirty="0" err="1"/>
              <a:t>macet</a:t>
            </a:r>
            <a:r>
              <a:rPr lang="en-US" dirty="0"/>
              <a:t> yang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pada bank.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58889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Dan juga </a:t>
            </a:r>
            <a:r>
              <a:rPr lang="en-US" sz="1800" dirty="0" err="1"/>
              <a:t>bila</a:t>
            </a:r>
            <a:r>
              <a:rPr lang="en-US" sz="1800" dirty="0"/>
              <a:t> Bank </a:t>
            </a:r>
            <a:r>
              <a:rPr lang="en-US" sz="1800" dirty="0" err="1"/>
              <a:t>memiliki</a:t>
            </a:r>
            <a:r>
              <a:rPr lang="en-US" sz="1800" dirty="0"/>
              <a:t> mobile app yang </a:t>
            </a:r>
            <a:r>
              <a:rPr lang="en-US" sz="1800" dirty="0" err="1"/>
              <a:t>biasa</a:t>
            </a:r>
            <a:r>
              <a:rPr lang="en-US" sz="1800" dirty="0"/>
              <a:t> customer/</a:t>
            </a:r>
            <a:r>
              <a:rPr lang="en-US" sz="1800" dirty="0" err="1"/>
              <a:t>nasabah</a:t>
            </a:r>
            <a:r>
              <a:rPr lang="en-US" sz="1800" dirty="0"/>
              <a:t> </a:t>
            </a:r>
            <a:r>
              <a:rPr lang="en-US" sz="1800" dirty="0" err="1"/>
              <a:t>pakai</a:t>
            </a:r>
            <a:r>
              <a:rPr lang="en-US" sz="1800" dirty="0"/>
              <a:t>, </a:t>
            </a:r>
            <a:r>
              <a:rPr lang="en-US" sz="1800" dirty="0" err="1"/>
              <a:t>disitu</a:t>
            </a:r>
            <a:r>
              <a:rPr lang="en-US" sz="1800" dirty="0"/>
              <a:t> juga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ditambahkan</a:t>
            </a:r>
            <a:r>
              <a:rPr lang="en-US" sz="1800" dirty="0"/>
              <a:t> </a:t>
            </a:r>
            <a:r>
              <a:rPr lang="en-US" sz="1800" dirty="0" err="1"/>
              <a:t>fitur</a:t>
            </a:r>
            <a:r>
              <a:rPr lang="en-US" sz="1800" dirty="0"/>
              <a:t> </a:t>
            </a:r>
            <a:r>
              <a:rPr lang="en-US" sz="1800" dirty="0" err="1"/>
              <a:t>dimana</a:t>
            </a:r>
            <a:r>
              <a:rPr lang="en-US" sz="1800" dirty="0"/>
              <a:t> </a:t>
            </a:r>
            <a:r>
              <a:rPr lang="en-US" sz="1800" dirty="0" err="1"/>
              <a:t>nasabah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model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mencoba</a:t>
            </a:r>
            <a:r>
              <a:rPr lang="en-US" sz="1800" dirty="0"/>
              <a:t> </a:t>
            </a:r>
            <a:r>
              <a:rPr lang="en-US" sz="1800" dirty="0" err="1"/>
              <a:t>mengetahui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cepat</a:t>
            </a:r>
            <a:r>
              <a:rPr lang="en-US" sz="1800" dirty="0"/>
              <a:t> </a:t>
            </a:r>
            <a:r>
              <a:rPr lang="en-US" sz="1800" dirty="0" err="1"/>
              <a:t>apakah</a:t>
            </a:r>
            <a:r>
              <a:rPr lang="en-US" sz="1800" dirty="0"/>
              <a:t> </a:t>
            </a:r>
            <a:r>
              <a:rPr lang="en-US" sz="1800" dirty="0" err="1"/>
              <a:t>peminjaman</a:t>
            </a:r>
            <a:r>
              <a:rPr lang="en-US" sz="1800" dirty="0"/>
              <a:t> yang </a:t>
            </a:r>
            <a:r>
              <a:rPr lang="en-US" sz="1800" dirty="0" err="1"/>
              <a:t>ingin</a:t>
            </a:r>
            <a:r>
              <a:rPr lang="en-US" sz="1800" dirty="0"/>
              <a:t> </a:t>
            </a:r>
            <a:r>
              <a:rPr lang="en-US" sz="1800" dirty="0" err="1"/>
              <a:t>dia</a:t>
            </a:r>
            <a:r>
              <a:rPr lang="en-US" sz="1800" dirty="0"/>
              <a:t> </a:t>
            </a:r>
            <a:r>
              <a:rPr lang="en-US" sz="1800" dirty="0" err="1"/>
              <a:t>ajukan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diterima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, dan juga </a:t>
            </a:r>
            <a:r>
              <a:rPr lang="en-US" sz="1800" dirty="0" err="1"/>
              <a:t>mendapatkan</a:t>
            </a:r>
            <a:r>
              <a:rPr lang="en-US" sz="1800" dirty="0"/>
              <a:t> saran </a:t>
            </a: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supaya</a:t>
            </a:r>
            <a:r>
              <a:rPr lang="en-US" sz="1800" dirty="0"/>
              <a:t> </a:t>
            </a:r>
            <a:r>
              <a:rPr lang="en-US" sz="1800" dirty="0" err="1"/>
              <a:t>peminjamannya</a:t>
            </a:r>
            <a:r>
              <a:rPr lang="en-US" sz="1800" dirty="0"/>
              <a:t> </a:t>
            </a:r>
            <a:r>
              <a:rPr lang="en-US" sz="1800" dirty="0" err="1"/>
              <a:t>diterima</a:t>
            </a:r>
            <a:r>
              <a:rPr lang="en-US" sz="1800" dirty="0"/>
              <a:t>, </a:t>
            </a:r>
            <a:r>
              <a:rPr lang="en-US" sz="1800" dirty="0" err="1"/>
              <a:t>apakah</a:t>
            </a:r>
            <a:r>
              <a:rPr lang="en-US" sz="1800" dirty="0"/>
              <a:t> </a:t>
            </a:r>
            <a:r>
              <a:rPr lang="en-US" sz="1800" dirty="0" err="1"/>
              <a:t>mungkin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</a:t>
            </a:r>
            <a:r>
              <a:rPr lang="en-US" sz="1800" dirty="0" err="1"/>
              <a:t>peminjamannya</a:t>
            </a:r>
            <a:r>
              <a:rPr lang="en-US" sz="1800" dirty="0"/>
              <a:t> yang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dikurangi</a:t>
            </a:r>
            <a:r>
              <a:rPr lang="en-US" sz="1800" dirty="0"/>
              <a:t>, </a:t>
            </a:r>
            <a:r>
              <a:rPr lang="en-US" sz="1800" dirty="0" err="1"/>
              <a:t>atau</a:t>
            </a:r>
            <a:r>
              <a:rPr lang="en-US" sz="1800" dirty="0"/>
              <a:t> lama tenor </a:t>
            </a:r>
            <a:r>
              <a:rPr lang="en-US" sz="1800" dirty="0" err="1"/>
              <a:t>peminjamannya</a:t>
            </a:r>
            <a:r>
              <a:rPr lang="en-US" sz="1800" dirty="0"/>
              <a:t> yang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diperpanjang</a:t>
            </a:r>
            <a:r>
              <a:rPr lang="en-US" sz="1800" dirty="0"/>
              <a:t>,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mungkin</a:t>
            </a:r>
            <a:r>
              <a:rPr lang="en-US" sz="1800" dirty="0"/>
              <a:t> </a:t>
            </a:r>
            <a:r>
              <a:rPr lang="en-US" sz="1800" dirty="0" err="1"/>
              <a:t>pendapatan</a:t>
            </a:r>
            <a:r>
              <a:rPr lang="en-US" sz="1800" dirty="0"/>
              <a:t> </a:t>
            </a:r>
            <a:r>
              <a:rPr lang="en-US" sz="1800" dirty="0" err="1"/>
              <a:t>pebulannya</a:t>
            </a:r>
            <a:r>
              <a:rPr lang="en-US" sz="1800" dirty="0"/>
              <a:t> yang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ditambah</a:t>
            </a:r>
            <a:r>
              <a:rPr lang="en-US" sz="1800" dirty="0"/>
              <a:t>, </a:t>
            </a:r>
            <a:r>
              <a:rPr lang="en-US" sz="1800" dirty="0" err="1"/>
              <a:t>dll</a:t>
            </a:r>
            <a:r>
              <a:rPr lang="en-US" sz="1800" dirty="0"/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90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37294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D" sz="9600" dirty="0" err="1"/>
              <a:t>Sekarang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masuk</a:t>
            </a:r>
            <a:r>
              <a:rPr lang="en-ID" sz="9600" dirty="0"/>
              <a:t> </a:t>
            </a:r>
            <a:r>
              <a:rPr lang="en-ID" sz="9600" dirty="0" err="1"/>
              <a:t>ke</a:t>
            </a:r>
            <a:r>
              <a:rPr lang="en-ID" sz="9600" dirty="0"/>
              <a:t> </a:t>
            </a:r>
            <a:r>
              <a:rPr lang="en-ID" sz="9600" dirty="0" err="1"/>
              <a:t>tahap</a:t>
            </a:r>
            <a:r>
              <a:rPr lang="en-ID" sz="9600" dirty="0"/>
              <a:t> </a:t>
            </a:r>
            <a:r>
              <a:rPr lang="en-ID" sz="9600" dirty="0" err="1"/>
              <a:t>kesembilan</a:t>
            </a:r>
            <a:r>
              <a:rPr lang="en-ID" sz="9600" dirty="0"/>
              <a:t>, </a:t>
            </a:r>
            <a:r>
              <a:rPr lang="en-ID" sz="9600" dirty="0" err="1"/>
              <a:t>yaitu</a:t>
            </a:r>
            <a:r>
              <a:rPr lang="en-ID" sz="9600" dirty="0"/>
              <a:t> </a:t>
            </a:r>
            <a:r>
              <a:rPr lang="en-ID" sz="9600" dirty="0" err="1"/>
              <a:t>tahap</a:t>
            </a:r>
            <a:r>
              <a:rPr lang="en-ID" sz="9600" dirty="0"/>
              <a:t> feedback,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umpan</a:t>
            </a:r>
            <a:r>
              <a:rPr lang="en-ID" sz="9600" dirty="0"/>
              <a:t> </a:t>
            </a:r>
            <a:r>
              <a:rPr lang="en-ID" sz="9600" dirty="0" err="1"/>
              <a:t>balik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91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4835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Dengan</a:t>
            </a:r>
            <a:r>
              <a:rPr lang="en-ID" sz="9600" dirty="0"/>
              <a:t> </a:t>
            </a:r>
            <a:r>
              <a:rPr lang="en-ID" sz="9600" dirty="0" err="1"/>
              <a:t>mengumpulkan</a:t>
            </a:r>
            <a:r>
              <a:rPr lang="en-ID" sz="9600" dirty="0"/>
              <a:t> </a:t>
            </a:r>
            <a:r>
              <a:rPr lang="en-ID" sz="9600" dirty="0" err="1"/>
              <a:t>hasil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model yang </a:t>
            </a:r>
            <a:r>
              <a:rPr lang="en-ID" sz="9600" dirty="0" err="1"/>
              <a:t>diterapkan</a:t>
            </a:r>
            <a:r>
              <a:rPr lang="en-ID" sz="9600" dirty="0"/>
              <a:t>, </a:t>
            </a:r>
            <a:r>
              <a:rPr lang="en-ID" sz="9600" dirty="0" err="1"/>
              <a:t>organisasi</a:t>
            </a:r>
            <a:r>
              <a:rPr lang="en-ID" sz="9600" dirty="0"/>
              <a:t> </a:t>
            </a:r>
            <a:r>
              <a:rPr lang="en-ID" sz="9600" dirty="0" err="1"/>
              <a:t>mendapatkan</a:t>
            </a:r>
            <a:r>
              <a:rPr lang="en-ID" sz="9600" dirty="0"/>
              <a:t> feedback </a:t>
            </a:r>
            <a:r>
              <a:rPr lang="en-ID" sz="9600" dirty="0" err="1"/>
              <a:t>tentang</a:t>
            </a:r>
            <a:r>
              <a:rPr lang="en-ID" sz="9600" dirty="0"/>
              <a:t> </a:t>
            </a:r>
            <a:r>
              <a:rPr lang="en-ID" sz="9600" dirty="0" err="1"/>
              <a:t>kinerja</a:t>
            </a:r>
            <a:r>
              <a:rPr lang="en-ID" sz="9600" dirty="0"/>
              <a:t> model dan </a:t>
            </a:r>
            <a:r>
              <a:rPr lang="en-ID" sz="9600" dirty="0" err="1"/>
              <a:t>dampaknya</a:t>
            </a:r>
            <a:r>
              <a:rPr lang="en-ID" sz="9600" dirty="0"/>
              <a:t> </a:t>
            </a:r>
            <a:r>
              <a:rPr lang="en-ID" sz="9600" dirty="0" err="1"/>
              <a:t>terhadap</a:t>
            </a:r>
            <a:r>
              <a:rPr lang="en-ID" sz="9600" dirty="0"/>
              <a:t> </a:t>
            </a:r>
            <a:r>
              <a:rPr lang="en-ID" sz="9600" dirty="0" err="1"/>
              <a:t>lingkungan</a:t>
            </a:r>
            <a:r>
              <a:rPr lang="en-ID" sz="9600" dirty="0"/>
              <a:t> </a:t>
            </a:r>
            <a:r>
              <a:rPr lang="en-ID" sz="9600" dirty="0" err="1"/>
              <a:t>tempat</a:t>
            </a:r>
            <a:r>
              <a:rPr lang="en-ID" sz="9600" dirty="0"/>
              <a:t> model </a:t>
            </a:r>
            <a:r>
              <a:rPr lang="en-ID" sz="9600" dirty="0" err="1"/>
              <a:t>itu</a:t>
            </a:r>
            <a:r>
              <a:rPr lang="en-ID" sz="9600" dirty="0"/>
              <a:t> </a:t>
            </a:r>
            <a:r>
              <a:rPr lang="en-ID" sz="9600" dirty="0" err="1"/>
              <a:t>diterapkan</a:t>
            </a:r>
            <a:r>
              <a:rPr lang="en-ID" sz="9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92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0739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9600" dirty="0"/>
              <a:t>Menganalisis feedback ini memungkinkan data scientist, untuk menyempurnakan model, yaitu meningkatkan akurasi dan kegunaannya.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93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4762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 err="1"/>
              <a:t>Kemudian</a:t>
            </a:r>
            <a:r>
              <a:rPr lang="en-ID" sz="9600" dirty="0"/>
              <a:t> </a:t>
            </a:r>
            <a:r>
              <a:rPr lang="en-ID" sz="9600" dirty="0" err="1"/>
              <a:t>Mereka</a:t>
            </a:r>
            <a:r>
              <a:rPr lang="en-ID" sz="9600" dirty="0"/>
              <a:t> juga </a:t>
            </a:r>
            <a:r>
              <a:rPr lang="en-ID" sz="9600" dirty="0" err="1"/>
              <a:t>dapat</a:t>
            </a:r>
            <a:r>
              <a:rPr lang="en-ID" sz="9600" dirty="0"/>
              <a:t> </a:t>
            </a:r>
            <a:r>
              <a:rPr lang="en-ID" sz="9600" dirty="0" err="1"/>
              <a:t>mengotomatiskan</a:t>
            </a:r>
            <a:r>
              <a:rPr lang="en-ID" sz="9600" dirty="0"/>
              <a:t> </a:t>
            </a:r>
            <a:r>
              <a:rPr lang="en-ID" sz="9600" dirty="0" err="1"/>
              <a:t>beberapa</a:t>
            </a:r>
            <a:r>
              <a:rPr lang="en-ID" sz="9600" dirty="0"/>
              <a:t>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semua</a:t>
            </a:r>
            <a:r>
              <a:rPr lang="en-ID" sz="9600" dirty="0"/>
              <a:t> </a:t>
            </a:r>
            <a:r>
              <a:rPr lang="en-ID" sz="9600" dirty="0" err="1"/>
              <a:t>pengumpulan</a:t>
            </a:r>
            <a:r>
              <a:rPr lang="en-ID" sz="9600" dirty="0"/>
              <a:t> feedback dan </a:t>
            </a:r>
            <a:r>
              <a:rPr lang="en-ID" sz="9600" dirty="0" err="1"/>
              <a:t>penilaian</a:t>
            </a:r>
            <a:r>
              <a:rPr lang="en-ID" sz="9600" dirty="0"/>
              <a:t> model, juga  </a:t>
            </a:r>
            <a:r>
              <a:rPr lang="en-ID" sz="9600" dirty="0" err="1"/>
              <a:t>penyempurnaan</a:t>
            </a:r>
            <a:r>
              <a:rPr lang="en-ID" sz="9600" dirty="0"/>
              <a:t> dan </a:t>
            </a:r>
            <a:r>
              <a:rPr lang="en-ID" sz="9600" dirty="0" err="1"/>
              <a:t>langkah-langkah</a:t>
            </a:r>
            <a:r>
              <a:rPr lang="en-ID" sz="9600" dirty="0"/>
              <a:t> </a:t>
            </a:r>
            <a:r>
              <a:rPr lang="en-ID" sz="9600" dirty="0" err="1"/>
              <a:t>penerapan</a:t>
            </a:r>
            <a:r>
              <a:rPr lang="en-ID" sz="9600" dirty="0"/>
              <a:t> </a:t>
            </a:r>
            <a:r>
              <a:rPr lang="en-ID" sz="9600" dirty="0" err="1"/>
              <a:t>ulang</a:t>
            </a:r>
            <a:r>
              <a:rPr lang="en-ID" sz="9600" dirty="0"/>
              <a:t>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mempercepat</a:t>
            </a:r>
            <a:r>
              <a:rPr lang="en-ID" sz="9600" dirty="0"/>
              <a:t> proses </a:t>
            </a:r>
            <a:r>
              <a:rPr lang="en-ID" sz="9600" dirty="0" err="1"/>
              <a:t>penyegaran</a:t>
            </a:r>
            <a:r>
              <a:rPr lang="en-ID" sz="9600" dirty="0"/>
              <a:t> model </a:t>
            </a:r>
            <a:r>
              <a:rPr lang="en-ID" sz="9600" dirty="0" err="1"/>
              <a:t>untuk</a:t>
            </a:r>
            <a:r>
              <a:rPr lang="en-ID" sz="9600" dirty="0"/>
              <a:t> </a:t>
            </a:r>
            <a:r>
              <a:rPr lang="en-ID" sz="9600" dirty="0" err="1"/>
              <a:t>hasil</a:t>
            </a:r>
            <a:r>
              <a:rPr lang="en-ID" sz="9600" dirty="0"/>
              <a:t> yang </a:t>
            </a:r>
            <a:r>
              <a:rPr lang="en-ID" sz="9600" dirty="0" err="1"/>
              <a:t>lebih</a:t>
            </a:r>
            <a:r>
              <a:rPr lang="en-ID" sz="9600" dirty="0"/>
              <a:t> </a:t>
            </a:r>
            <a:r>
              <a:rPr lang="en-ID" sz="9600" dirty="0" err="1"/>
              <a:t>baik</a:t>
            </a:r>
            <a:r>
              <a:rPr lang="en-ID" sz="9600" dirty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94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63331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95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885732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9600" dirty="0"/>
              <a:t>Setelah model </a:t>
            </a:r>
            <a:r>
              <a:rPr lang="en-ID" sz="9600" dirty="0" err="1"/>
              <a:t>klasifikasi</a:t>
            </a:r>
            <a:r>
              <a:rPr lang="en-ID" sz="9600" dirty="0"/>
              <a:t> </a:t>
            </a:r>
            <a:r>
              <a:rPr lang="en-ID" sz="9600" dirty="0" err="1"/>
              <a:t>tersebut</a:t>
            </a:r>
            <a:r>
              <a:rPr lang="en-ID" sz="9600" dirty="0"/>
              <a:t> </a:t>
            </a:r>
            <a:r>
              <a:rPr lang="en-ID" sz="9600" dirty="0" err="1"/>
              <a:t>sudah</a:t>
            </a:r>
            <a:r>
              <a:rPr lang="en-ID" sz="9600" dirty="0"/>
              <a:t> </a:t>
            </a:r>
            <a:r>
              <a:rPr lang="en-ID" sz="9600" dirty="0" err="1"/>
              <a:t>mulai</a:t>
            </a:r>
            <a:r>
              <a:rPr lang="en-ID" sz="9600" dirty="0"/>
              <a:t> </a:t>
            </a:r>
            <a:r>
              <a:rPr lang="en-ID" sz="9600" dirty="0" err="1"/>
              <a:t>digunakan</a:t>
            </a:r>
            <a:r>
              <a:rPr lang="en-ID" sz="9600" dirty="0"/>
              <a:t>, Langkah </a:t>
            </a:r>
            <a:r>
              <a:rPr lang="en-ID" sz="9600" dirty="0" err="1"/>
              <a:t>berikutnya</a:t>
            </a:r>
            <a:r>
              <a:rPr lang="en-ID" sz="9600" dirty="0"/>
              <a:t> </a:t>
            </a:r>
            <a:r>
              <a:rPr lang="en-ID" sz="9600" dirty="0" err="1"/>
              <a:t>adalah</a:t>
            </a:r>
            <a:r>
              <a:rPr lang="en-ID" sz="9600" dirty="0"/>
              <a:t> </a:t>
            </a:r>
            <a:r>
              <a:rPr lang="en-ID" sz="9600" dirty="0" err="1"/>
              <a:t>kita</a:t>
            </a:r>
            <a:r>
              <a:rPr lang="en-ID" sz="9600" dirty="0"/>
              <a:t> </a:t>
            </a:r>
            <a:r>
              <a:rPr lang="en-ID" sz="9600" dirty="0" err="1"/>
              <a:t>harus</a:t>
            </a:r>
            <a:r>
              <a:rPr lang="en-ID" sz="9600" dirty="0"/>
              <a:t> </a:t>
            </a:r>
            <a:r>
              <a:rPr lang="en-ID" sz="9600" dirty="0" err="1"/>
              <a:t>memantau</a:t>
            </a:r>
            <a:r>
              <a:rPr lang="en-ID" sz="9600" dirty="0"/>
              <a:t> </a:t>
            </a:r>
            <a:r>
              <a:rPr lang="en-ID" sz="9600" dirty="0" err="1"/>
              <a:t>performa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model </a:t>
            </a:r>
            <a:r>
              <a:rPr lang="en-ID" sz="9600" dirty="0" err="1"/>
              <a:t>tersebut</a:t>
            </a:r>
            <a:r>
              <a:rPr lang="en-ID" sz="9600" dirty="0"/>
              <a:t>, </a:t>
            </a:r>
            <a:r>
              <a:rPr lang="en-ID" sz="9600" dirty="0" err="1"/>
              <a:t>yaitu</a:t>
            </a:r>
            <a:r>
              <a:rPr lang="en-ID" sz="9600" dirty="0"/>
              <a:t> </a:t>
            </a:r>
            <a:r>
              <a:rPr lang="en-ID" sz="9600" dirty="0" err="1"/>
              <a:t>apakah</a:t>
            </a:r>
            <a:r>
              <a:rPr lang="en-ID" sz="9600" dirty="0"/>
              <a:t> prediksi2 yang </a:t>
            </a:r>
            <a:r>
              <a:rPr lang="en-ID" sz="9600" dirty="0" err="1"/>
              <a:t>diberikan</a:t>
            </a:r>
            <a:r>
              <a:rPr lang="en-ID" sz="9600" dirty="0"/>
              <a:t> </a:t>
            </a:r>
            <a:r>
              <a:rPr lang="en-ID" sz="9600" dirty="0" err="1"/>
              <a:t>akurat</a:t>
            </a:r>
            <a:r>
              <a:rPr lang="en-ID" sz="9600" dirty="0"/>
              <a:t> dan </a:t>
            </a:r>
            <a:r>
              <a:rPr lang="en-ID" sz="9600" dirty="0" err="1"/>
              <a:t>meningkatkan</a:t>
            </a:r>
            <a:r>
              <a:rPr lang="en-ID" sz="9600" dirty="0"/>
              <a:t> </a:t>
            </a:r>
            <a:r>
              <a:rPr lang="en-ID" sz="9600" dirty="0" err="1"/>
              <a:t>keuntungan</a:t>
            </a:r>
            <a:r>
              <a:rPr lang="en-ID" sz="9600" dirty="0"/>
              <a:t> </a:t>
            </a:r>
            <a:r>
              <a:rPr lang="en-ID" sz="9600" dirty="0" err="1"/>
              <a:t>dari</a:t>
            </a:r>
            <a:r>
              <a:rPr lang="en-ID" sz="9600" dirty="0"/>
              <a:t> Bank </a:t>
            </a:r>
            <a:r>
              <a:rPr lang="en-ID" sz="9600" dirty="0" err="1"/>
              <a:t>tersebut</a:t>
            </a:r>
            <a:r>
              <a:rPr lang="en-ID" sz="9600" dirty="0"/>
              <a:t> </a:t>
            </a:r>
            <a:r>
              <a:rPr lang="en-ID" sz="9600" dirty="0" err="1"/>
              <a:t>atau</a:t>
            </a:r>
            <a:r>
              <a:rPr lang="en-ID" sz="9600" dirty="0"/>
              <a:t> </a:t>
            </a:r>
            <a:r>
              <a:rPr lang="en-ID" sz="9600" dirty="0" err="1"/>
              <a:t>tidak</a:t>
            </a:r>
            <a:r>
              <a:rPr lang="en-ID" sz="9600" dirty="0"/>
              <a:t>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96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38530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9600" dirty="0"/>
              <a:t>Dan model tersebut akan diupdate bila dibutuhkan, dimana bertujuan untuk menyelesaikan permasalahan peminjaman tersebut sebaik mungkin.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97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476793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Alur </a:t>
            </a:r>
            <a:r>
              <a:rPr lang="en-ID" dirty="0" err="1"/>
              <a:t>metodologi</a:t>
            </a:r>
            <a:r>
              <a:rPr lang="en-ID" dirty="0"/>
              <a:t> </a:t>
            </a:r>
            <a:r>
              <a:rPr lang="en-ID" dirty="0" err="1"/>
              <a:t>menggambarkan</a:t>
            </a:r>
            <a:r>
              <a:rPr lang="en-ID" dirty="0"/>
              <a:t> </a:t>
            </a:r>
            <a:r>
              <a:rPr lang="en-ID" dirty="0" err="1"/>
              <a:t>sifat</a:t>
            </a:r>
            <a:r>
              <a:rPr lang="en-ID" dirty="0"/>
              <a:t> </a:t>
            </a:r>
            <a:r>
              <a:rPr lang="en-ID" dirty="0" err="1"/>
              <a:t>iteratif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proses </a:t>
            </a:r>
            <a:r>
              <a:rPr lang="en-ID" dirty="0" err="1"/>
              <a:t>pemecahan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. </a:t>
            </a:r>
            <a:r>
              <a:rPr lang="en-ID" dirty="0" err="1"/>
              <a:t>Saat</a:t>
            </a:r>
            <a:r>
              <a:rPr lang="en-ID" dirty="0"/>
              <a:t> data scientist </a:t>
            </a:r>
            <a:r>
              <a:rPr lang="en-ID" dirty="0" err="1"/>
              <a:t>mempelajari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data dan </a:t>
            </a:r>
            <a:r>
              <a:rPr lang="en-ID" dirty="0" err="1"/>
              <a:t>pemodelan</a:t>
            </a:r>
            <a:r>
              <a:rPr lang="en-ID" dirty="0"/>
              <a:t>,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kali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penyesuaian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98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567985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Model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sekali</a:t>
            </a:r>
            <a:r>
              <a:rPr lang="en-ID" dirty="0"/>
              <a:t>, </a:t>
            </a:r>
            <a:r>
              <a:rPr lang="en-ID" dirty="0" err="1"/>
              <a:t>diterapkan</a:t>
            </a:r>
            <a:r>
              <a:rPr lang="en-ID" dirty="0"/>
              <a:t> dan </a:t>
            </a:r>
            <a:r>
              <a:rPr lang="en-ID" dirty="0" err="1"/>
              <a:t>dibiarkan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; </a:t>
            </a:r>
            <a:r>
              <a:rPr lang="en-ID" dirty="0" err="1"/>
              <a:t>sebaliknya</a:t>
            </a:r>
            <a:r>
              <a:rPr lang="en-ID" dirty="0"/>
              <a:t>, </a:t>
            </a:r>
            <a:r>
              <a:rPr lang="en-ID" dirty="0" err="1"/>
              <a:t>melalui</a:t>
            </a:r>
            <a:r>
              <a:rPr lang="en-ID" dirty="0"/>
              <a:t> feedback, </a:t>
            </a:r>
            <a:r>
              <a:rPr lang="en-ID" dirty="0" err="1"/>
              <a:t>penyempurnaan</a:t>
            </a:r>
            <a:r>
              <a:rPr lang="en-ID" dirty="0"/>
              <a:t>, dan </a:t>
            </a:r>
            <a:r>
              <a:rPr lang="en-ID" dirty="0" err="1"/>
              <a:t>penerapan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, model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ditingkatkan</a:t>
            </a:r>
            <a:r>
              <a:rPr lang="en-ID" dirty="0"/>
              <a:t> dan </a:t>
            </a:r>
            <a:r>
              <a:rPr lang="en-ID" dirty="0" err="1"/>
              <a:t>disesuaikan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yang </a:t>
            </a:r>
            <a:r>
              <a:rPr lang="en-ID" dirty="0" err="1"/>
              <a:t>berkembang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5F2E4-DEB1-45D4-8B19-12733F7BDC3B}" type="slidenum">
              <a:rPr lang="en-ID" smtClean="0"/>
              <a:t>99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6752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9906-92ED-475F-B9A2-0BF23C81C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9D81D-D66C-43C9-87F6-19550764A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C71DC-F7C9-4D4E-9D81-39DAF236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D64F7-707F-4C5B-9031-91F5DF0B3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42878-92C2-4AC1-9EF3-058BCA6F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747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E263-D981-4E1A-96BE-50D71EC1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C9755-F399-4AE3-9787-E1DB690C2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8ACB-F67C-48FA-8CE2-785353FE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01917-5163-48CA-9B60-F6AADB92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ADD2B-D845-4682-953E-BBD6F2A6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3890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7330C-851D-432B-805E-EF08131C4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0AAAB-077B-4E6E-904F-0C682F5BB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3D048-8242-47E6-9FEF-2D12EADE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79C6E-00CA-4AA5-BC15-4A69DD8B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EDB9B-5234-4D90-8D3D-B31F1A63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958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E207-F899-41C9-BBB2-73D8BE73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D32B-E800-4164-AAE3-41C63230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447A1-10B9-48A5-A99B-8CF99A4A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2B37D-4C2B-46C3-AC12-8398AE10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7C6D4-A025-42DB-9AF7-04944A2A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339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658A-F5F6-4C98-AC77-1CA61F6E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DA7C9-D1ED-428B-8522-70B2A07A1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D1A1E-7FC8-435E-9624-81BE382C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EDE95-B390-4632-919C-E3F8108FB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A8845-526A-4189-966C-FF83CA37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964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0943-9BB0-4300-8431-D1E6FDE7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FCB61-7B8B-474A-81FD-DA059B689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B140A-67D7-4D2F-A735-9E48293D6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57CD6-0877-4985-8BAC-CCF382EC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DE8F9-36E7-442D-80E2-B96D11D4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C8609-BC9E-4799-B1FD-6D2D78C8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753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7459-497D-4464-ADF2-2F41C181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08558-E80A-4746-962B-7AE38A0D0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AA653-435C-4F32-9200-3BCD2D8B7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5A5BE-9196-46E4-822A-8D50F2EEC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6A0DE-96A3-4E51-BA6C-300457684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6C859-CC47-47CF-A277-09D6B93B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77784-F110-4A99-B5D5-7A24E313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C269B-44BC-42EA-B2D6-051BA61F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248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03E1-2C8B-4D27-BE96-54C5AD2C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34FF5-2B4B-4372-B70A-DC2ED0CA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44D35-5B57-4D3A-9285-EEFA4DA9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4571F-BDD9-4567-8403-3790D474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848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F54D8-4B80-4058-B0F2-28A9D2CDF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AD2AC-277C-4DD3-8A8D-EAB6E3CD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4E2C7-592E-486A-AB55-C2F159E1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127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1D89-A4C6-478C-8FCD-AC9DA40A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4658D-B06D-4EF7-9D3D-E67E7B169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6F4BA-4C8A-4F5D-A34A-C5E88B358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05DF0-BDD4-4E1A-A50B-BCA24AB9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B4AA9-E68E-45FC-A39F-6FCD894B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4C73E-18F3-42CF-8F80-16112785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2161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3B90-A025-4DF8-BFD4-809449B3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401299-381F-4CA3-A16D-0F10D9479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B7A6D-32B2-4759-B96A-6B40FCD53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AC627-0512-45F1-B173-871D8137D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CDE1F-747F-4719-BF90-B8245AB6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3C415-3CFD-47FE-A30F-F09FA781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260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B2F0B1-0336-44B4-998C-9B2345BF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9E83E-3045-4EBC-8791-B2365AA78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46B3B-8C6E-4721-8631-A959FF804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6EFC6-AEE7-4003-A61B-50DE10A7C470}" type="datetimeFigureOut">
              <a:rPr lang="en-ID" smtClean="0"/>
              <a:t>06/04/2021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3DFC6-14FB-4DDE-894E-4EDA36938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8755B-6121-45FF-AAD8-7A8BB3606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3D488-DB70-4F50-9A21-C0926D310CE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906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759296-3F12-4F98-9C5C-A814E7DFE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40D373-85CF-4525-9628-E4B7901A8963}"/>
              </a:ext>
            </a:extLst>
          </p:cNvPr>
          <p:cNvSpPr txBox="1"/>
          <p:nvPr/>
        </p:nvSpPr>
        <p:spPr>
          <a:xfrm>
            <a:off x="344555" y="3495260"/>
            <a:ext cx="7467109" cy="1380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4900" kern="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Session 1:</a:t>
            </a:r>
          </a:p>
          <a:p>
            <a:pPr>
              <a:lnSpc>
                <a:spcPts val="5000"/>
              </a:lnSpc>
            </a:pPr>
            <a:r>
              <a:rPr lang="en-US" sz="4900" kern="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Introduction to Data Science</a:t>
            </a:r>
            <a:endParaRPr lang="en-ID" sz="4900" kern="0" dirty="0">
              <a:solidFill>
                <a:srgbClr val="FFFFFF"/>
              </a:solidFill>
              <a:latin typeface="Circular Std Bold" panose="020B0804020101010102" pitchFamily="34" charset="0"/>
              <a:cs typeface="Circular Std Bold" panose="020B0804020101010102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03F51-3FCD-4B15-A62B-B9E21363535E}"/>
              </a:ext>
            </a:extLst>
          </p:cNvPr>
          <p:cNvSpPr txBox="1"/>
          <p:nvPr/>
        </p:nvSpPr>
        <p:spPr>
          <a:xfrm>
            <a:off x="344555" y="4640436"/>
            <a:ext cx="3817071" cy="661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600" kern="0" dirty="0">
                <a:solidFill>
                  <a:srgbClr val="FFFFFF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 Methodology</a:t>
            </a:r>
            <a:endParaRPr lang="en-ID" sz="2600" kern="0" dirty="0">
              <a:solidFill>
                <a:srgbClr val="FFFFFF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7D7CE-6234-4FDD-8C2D-15C711CB17A9}"/>
              </a:ext>
            </a:extLst>
          </p:cNvPr>
          <p:cNvSpPr txBox="1"/>
          <p:nvPr/>
        </p:nvSpPr>
        <p:spPr>
          <a:xfrm>
            <a:off x="344555" y="2840529"/>
            <a:ext cx="1875706" cy="657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500" kern="100" spc="20" dirty="0">
                <a:solidFill>
                  <a:srgbClr val="51BB7C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Data Science</a:t>
            </a:r>
            <a:endParaRPr lang="en-ID" sz="2500" kern="100" spc="20" dirty="0">
              <a:solidFill>
                <a:srgbClr val="51BB7C"/>
              </a:solidFill>
              <a:latin typeface="Circular Std Book" panose="020B0604020101020102" pitchFamily="34" charset="0"/>
              <a:cs typeface="Circular Std Book" panose="020B0604020101020102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0B3C5-55A7-4C2D-91AF-7FE367C33C9C}"/>
              </a:ext>
            </a:extLst>
          </p:cNvPr>
          <p:cNvSpPr txBox="1"/>
          <p:nvPr/>
        </p:nvSpPr>
        <p:spPr>
          <a:xfrm>
            <a:off x="344555" y="265249"/>
            <a:ext cx="1324145" cy="6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1300" kern="100" spc="30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MODUL 01</a:t>
            </a:r>
            <a:endParaRPr lang="en-ID" sz="1300" kern="100" spc="300" dirty="0">
              <a:solidFill>
                <a:srgbClr val="FFFFFF"/>
              </a:solidFill>
              <a:latin typeface="Circular Std Bold" panose="020B0804020101010102" pitchFamily="34" charset="0"/>
              <a:cs typeface="Circular Std Bold" panose="020B08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72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7999306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Business Understanding – Study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C8286-BE31-4E40-A236-EBDFDEE18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4" y="2101566"/>
            <a:ext cx="113347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746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7B2811-3A6A-470D-A0E8-D96CBBB2B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75E402-9051-49E2-9038-835CD9DAA839}"/>
              </a:ext>
            </a:extLst>
          </p:cNvPr>
          <p:cNvSpPr txBox="1"/>
          <p:nvPr/>
        </p:nvSpPr>
        <p:spPr>
          <a:xfrm>
            <a:off x="343764" y="488065"/>
            <a:ext cx="5333448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Providing ongoing value 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 the organization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FA5E-BFAB-4E8C-9B8F-245EFA4E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86" y="1959275"/>
            <a:ext cx="85820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7999306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Business Understanding – Study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0B950-610B-4157-891D-C40961F9A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965" y="2101566"/>
            <a:ext cx="7926068" cy="44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2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7999306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Business Understanding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A72A0-1ECF-4151-B3C2-489294130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20" y="1989744"/>
            <a:ext cx="7743957" cy="46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75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020011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Analytic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1188E-7CC4-4010-BF72-29D88393C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4" y="1920314"/>
            <a:ext cx="42862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9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020011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Analytic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6BAE8-BFD9-47AB-A696-EA5C09FD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36" y="2101566"/>
            <a:ext cx="100679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5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020011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Analytic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2D5AB-BC78-4EFF-AA12-D5EDBA3EA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49" y="2431681"/>
            <a:ext cx="110109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9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020011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Analytic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3010E-1EC1-47C3-BDD9-CD7AD41F3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24" y="2226560"/>
            <a:ext cx="45529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82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82F8A-1C16-44A8-9CFF-03D2EAD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E919-C32D-45DA-AA59-9BDB7744FD34}"/>
              </a:ext>
            </a:extLst>
          </p:cNvPr>
          <p:cNvSpPr txBox="1"/>
          <p:nvPr/>
        </p:nvSpPr>
        <p:spPr>
          <a:xfrm>
            <a:off x="3702108" y="2644170"/>
            <a:ext cx="4785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Analytic Approach</a:t>
            </a:r>
          </a:p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Study Case</a:t>
            </a:r>
          </a:p>
        </p:txBody>
      </p:sp>
    </p:spTree>
    <p:extLst>
      <p:ext uri="{BB962C8B-B14F-4D97-AF65-F5344CB8AC3E}">
        <p14:creationId xmlns:p14="http://schemas.microsoft.com/office/powerpoint/2010/main" val="2788349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6807313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Analytic Approach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3213C-4B7F-40F4-B4C0-B65D8AB1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243" y="1896656"/>
            <a:ext cx="5201511" cy="48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81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6807313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Analytic Approach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348AC-53AA-4D2C-B092-03A44E181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95" y="1955431"/>
            <a:ext cx="101727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82F8A-1C16-44A8-9CFF-03D2EAD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E919-C32D-45DA-AA59-9BDB7744FD34}"/>
              </a:ext>
            </a:extLst>
          </p:cNvPr>
          <p:cNvSpPr txBox="1"/>
          <p:nvPr/>
        </p:nvSpPr>
        <p:spPr>
          <a:xfrm>
            <a:off x="2844272" y="2644170"/>
            <a:ext cx="6500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What is a Methodology? </a:t>
            </a:r>
          </a:p>
        </p:txBody>
      </p:sp>
    </p:spTree>
    <p:extLst>
      <p:ext uri="{BB962C8B-B14F-4D97-AF65-F5344CB8AC3E}">
        <p14:creationId xmlns:p14="http://schemas.microsoft.com/office/powerpoint/2010/main" val="288327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220258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2C477-2C14-46BB-947E-E8A82085C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532" y="1909762"/>
            <a:ext cx="56102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7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220258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68232-6D86-4360-A3FD-CCC54237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70" y="1935463"/>
            <a:ext cx="95059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220258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24B58-D8B5-4FD1-8980-4CD161622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307" y="2101566"/>
            <a:ext cx="76866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5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82F8A-1C16-44A8-9CFF-03D2EAD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E919-C32D-45DA-AA59-9BDB7744FD34}"/>
              </a:ext>
            </a:extLst>
          </p:cNvPr>
          <p:cNvSpPr txBox="1"/>
          <p:nvPr/>
        </p:nvSpPr>
        <p:spPr>
          <a:xfrm>
            <a:off x="3582142" y="2644170"/>
            <a:ext cx="5025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Requirements</a:t>
            </a:r>
          </a:p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Study Case</a:t>
            </a:r>
          </a:p>
        </p:txBody>
      </p:sp>
    </p:spTree>
    <p:extLst>
      <p:ext uri="{BB962C8B-B14F-4D97-AF65-F5344CB8AC3E}">
        <p14:creationId xmlns:p14="http://schemas.microsoft.com/office/powerpoint/2010/main" val="3932591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7007559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Requirements – Study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45515-728F-4607-AD6F-99F371487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4" y="1987850"/>
            <a:ext cx="79057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36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7007559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Requirements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9E04B0-82C0-4C07-97A2-435F9780C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5" y="2363987"/>
            <a:ext cx="11883628" cy="37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8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BE7F8-5AFA-4A46-8420-B618EFE9C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652" y="1938968"/>
            <a:ext cx="4377985" cy="47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86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02802-F561-46A1-B016-CA741434A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335" y="1765218"/>
            <a:ext cx="7674620" cy="49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3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B3D42-9647-450B-940A-D2555EE2D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582" y="2021188"/>
            <a:ext cx="86201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93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5A526-24A1-4D4D-947E-49A046516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2" y="2809287"/>
            <a:ext cx="11718665" cy="28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5331139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What is a Methodology?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BFBC7-F745-4727-A53F-16ED458A3A49}"/>
              </a:ext>
            </a:extLst>
          </p:cNvPr>
          <p:cNvSpPr txBox="1"/>
          <p:nvPr/>
        </p:nvSpPr>
        <p:spPr>
          <a:xfrm>
            <a:off x="343764" y="2274838"/>
            <a:ext cx="99790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ircular Std Bold" panose="020B0804020101010102"/>
              </a:rPr>
              <a:t>A methodology is a general strategy that guides the processes and activities within a given domain.</a:t>
            </a:r>
          </a:p>
          <a:p>
            <a:endParaRPr lang="en-US" dirty="0">
              <a:latin typeface="Circular Std Bold" panose="020B0804020101010102"/>
            </a:endParaRPr>
          </a:p>
          <a:p>
            <a:r>
              <a:rPr lang="en-US" dirty="0">
                <a:latin typeface="Circular Std Bold" panose="020B0804020101010102"/>
              </a:rPr>
              <a:t>Methodology does not depend on particular technologies or tools, nor is it a set of techniques</a:t>
            </a:r>
          </a:p>
          <a:p>
            <a:r>
              <a:rPr lang="en-US" dirty="0">
                <a:latin typeface="Circular Std Bold" panose="020B0804020101010102"/>
              </a:rPr>
              <a:t>or recipes. </a:t>
            </a:r>
          </a:p>
          <a:p>
            <a:endParaRPr lang="en-US" dirty="0">
              <a:latin typeface="Circular Std Bold" panose="020B0804020101010102"/>
            </a:endParaRPr>
          </a:p>
          <a:p>
            <a:r>
              <a:rPr lang="en-US" dirty="0">
                <a:latin typeface="Circular Std Bold" panose="020B0804020101010102"/>
              </a:rPr>
              <a:t>Rather, a methodology provides the data scientist with a framework for how to proceed with</a:t>
            </a:r>
          </a:p>
          <a:p>
            <a:r>
              <a:rPr lang="en-US" dirty="0">
                <a:latin typeface="Circular Std Bold" panose="020B0804020101010102"/>
              </a:rPr>
              <a:t>whatever methods, processes and heuristics will be used to obtain answers or results.</a:t>
            </a:r>
            <a:endParaRPr lang="en-ID" dirty="0">
              <a:latin typeface="Circular Std Bold" panose="020B0804020101010102"/>
            </a:endParaRPr>
          </a:p>
        </p:txBody>
      </p:sp>
    </p:spTree>
    <p:extLst>
      <p:ext uri="{BB962C8B-B14F-4D97-AF65-F5344CB8AC3E}">
        <p14:creationId xmlns:p14="http://schemas.microsoft.com/office/powerpoint/2010/main" val="1045826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F8287-F171-4BBF-9059-49DFB0679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386" y="1968888"/>
            <a:ext cx="7408518" cy="45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55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6B090-45EF-4885-914D-2F4B0DB48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995" y="2557978"/>
            <a:ext cx="9639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78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135FC-886E-4E47-8B2A-22BB2F639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327" y="2522231"/>
            <a:ext cx="72961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91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7B94D-DD28-4D03-ADA7-FF131C190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32" y="2660688"/>
            <a:ext cx="96488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91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1C287-29D4-4336-BE37-AD64ABC26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970" y="2402021"/>
            <a:ext cx="92773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78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72844-506E-4F31-9407-6C8DB586D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757" y="2526013"/>
            <a:ext cx="96297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74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1C0C1-E35C-4257-87C8-D771E9B5E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20" y="2101566"/>
            <a:ext cx="111442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89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2C436-D197-40E9-9289-1D68D0BDC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257" y="2416475"/>
            <a:ext cx="92487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18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25AAC-1B04-444D-A101-B3359367B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2" y="3014023"/>
            <a:ext cx="11803906" cy="24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51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693127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7818A-607C-4E68-A2CB-5EAB54A8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257" y="2397425"/>
            <a:ext cx="84867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4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5814092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Science 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F13F5-D4BD-40E0-83B0-D2193893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61" y="2169410"/>
            <a:ext cx="70008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6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82F8A-1C16-44A8-9CFF-03D2EAD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E919-C32D-45DA-AA59-9BDB7744FD34}"/>
              </a:ext>
            </a:extLst>
          </p:cNvPr>
          <p:cNvSpPr txBox="1"/>
          <p:nvPr/>
        </p:nvSpPr>
        <p:spPr>
          <a:xfrm>
            <a:off x="4082921" y="2644170"/>
            <a:ext cx="4023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</a:t>
            </a:r>
          </a:p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Study Case</a:t>
            </a:r>
          </a:p>
        </p:txBody>
      </p:sp>
    </p:spTree>
    <p:extLst>
      <p:ext uri="{BB962C8B-B14F-4D97-AF65-F5344CB8AC3E}">
        <p14:creationId xmlns:p14="http://schemas.microsoft.com/office/powerpoint/2010/main" val="245982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6171754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 – Study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8FC61F-7DF9-42C7-B288-D81221966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1" y="2468329"/>
            <a:ext cx="11201968" cy="35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8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6171754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Collection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B6B98-1452-44C9-9372-C9DB3A345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695" y="1956923"/>
            <a:ext cx="83439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1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377993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D30BA-0D2D-4492-9650-53845E5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295" y="1906026"/>
            <a:ext cx="40767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72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377993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Understanding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AFFBA-099F-4F84-BD3E-77CDD2E4C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357" y="1949750"/>
            <a:ext cx="76485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13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377993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F20F1-6F56-4AF5-83BF-0D81BFE0A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53" y="1987550"/>
            <a:ext cx="10416094" cy="457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29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377993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Understanding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CF1AB-2406-41B1-88AD-1BCC3E970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57" y="1959275"/>
            <a:ext cx="103155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08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377993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1B3EC-8DE2-4CF3-B1B8-610D6B86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70" y="2046099"/>
            <a:ext cx="11097750" cy="43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76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377993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Understanding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8AC08-D127-4482-ACED-BCAAFE179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89" y="2378264"/>
            <a:ext cx="11567711" cy="34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43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82F8A-1C16-44A8-9CFF-03D2EAD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E919-C32D-45DA-AA59-9BDB7744FD34}"/>
              </a:ext>
            </a:extLst>
          </p:cNvPr>
          <p:cNvSpPr txBox="1"/>
          <p:nvPr/>
        </p:nvSpPr>
        <p:spPr>
          <a:xfrm>
            <a:off x="3487215" y="2644170"/>
            <a:ext cx="52148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Understanding</a:t>
            </a:r>
          </a:p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Study Case</a:t>
            </a:r>
          </a:p>
        </p:txBody>
      </p:sp>
    </p:spTree>
    <p:extLst>
      <p:ext uri="{BB962C8B-B14F-4D97-AF65-F5344CB8AC3E}">
        <p14:creationId xmlns:p14="http://schemas.microsoft.com/office/powerpoint/2010/main" val="219028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5212004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Business Understanding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31065-0D58-4193-915E-E052780B1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359" y="1835450"/>
            <a:ext cx="3914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7165295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Understanding – Study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9AF43-E5E0-4AD0-99CD-1CE6A8E82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982" y="1940225"/>
            <a:ext cx="52673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7165295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Understanding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DED65-2219-450A-8B57-AD9C888A7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00" y="2664538"/>
            <a:ext cx="11292289" cy="31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02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7165295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Understanding – Study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5F175-448D-49CD-933A-5405DC26A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71" y="2528994"/>
            <a:ext cx="11549347" cy="34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61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7E6B6-928E-44BB-AEA6-BC8333F34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88" y="1823745"/>
            <a:ext cx="4780314" cy="48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35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37339-CFB7-4CA1-A92D-4B2B242A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45" y="1935463"/>
            <a:ext cx="105918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78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E5944-63B0-4885-B3FA-5C485731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82" y="2040238"/>
            <a:ext cx="102203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84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FC4AF-BC37-4EC5-A748-8722CB05B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42" y="2379642"/>
            <a:ext cx="11244915" cy="33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54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07892-69BE-44EB-B266-D0F995C06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157" y="1961685"/>
            <a:ext cx="70389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69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E9286-A54B-49B6-AAEC-E625B44F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32" y="2506963"/>
            <a:ext cx="116300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32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71283-52B2-4BA1-854A-882DE3DD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13" y="2778193"/>
            <a:ext cx="11666863" cy="27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7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5212004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Business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FCA15-C336-47E4-B2D2-480DFC29E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76" y="2221213"/>
            <a:ext cx="85725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71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B6174-72D2-4938-9A8F-412DD03B3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298" y="1991396"/>
            <a:ext cx="9585403" cy="45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15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82F8A-1C16-44A8-9CFF-03D2EAD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E919-C32D-45DA-AA59-9BDB7744FD34}"/>
              </a:ext>
            </a:extLst>
          </p:cNvPr>
          <p:cNvSpPr txBox="1"/>
          <p:nvPr/>
        </p:nvSpPr>
        <p:spPr>
          <a:xfrm>
            <a:off x="3862446" y="2644170"/>
            <a:ext cx="44644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</a:t>
            </a:r>
          </a:p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Study Case</a:t>
            </a:r>
          </a:p>
        </p:txBody>
      </p:sp>
    </p:spTree>
    <p:extLst>
      <p:ext uri="{BB962C8B-B14F-4D97-AF65-F5344CB8AC3E}">
        <p14:creationId xmlns:p14="http://schemas.microsoft.com/office/powerpoint/2010/main" val="349049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6540252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C631D-76A7-421C-86B3-7E22F0C89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557" y="2024062"/>
            <a:ext cx="74961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52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6540252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 – Study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58CE1-7B9C-4EF8-95FF-9C35DD212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595" y="1895009"/>
            <a:ext cx="99441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51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6540252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CAC0C-0A2F-41B0-98DC-DB80D7477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53" y="2415510"/>
            <a:ext cx="11620847" cy="36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45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6540252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 – Study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955C0-1567-47D3-898C-02BE81276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206" y="1766953"/>
            <a:ext cx="3972878" cy="493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4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6540252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Data Preparation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2B8F4-1114-447B-9BC2-580E91742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6" y="2699133"/>
            <a:ext cx="11616948" cy="294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284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DCF6B-A660-4A22-8E89-85AF45D60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798" y="1937976"/>
            <a:ext cx="5687694" cy="474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84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095C7-289E-4F85-B160-21CADB550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773" y="1896408"/>
            <a:ext cx="7624453" cy="47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699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D4805-0BEE-4B41-A872-BFA28176D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98" y="1835651"/>
            <a:ext cx="10662231" cy="480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4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5212004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Business Understanding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B3B70-7C3F-4057-A5B3-88EC586EB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6" y="2064635"/>
            <a:ext cx="106394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7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FAC0E-D8D6-4EE8-AAFC-9C42E2F90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32" y="2004548"/>
            <a:ext cx="60674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281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20551-975F-4622-A247-6B987978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857" y="2101566"/>
            <a:ext cx="95535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882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82F8A-1C16-44A8-9CFF-03D2EAD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E919-C32D-45DA-AA59-9BDB7744FD34}"/>
              </a:ext>
            </a:extLst>
          </p:cNvPr>
          <p:cNvSpPr txBox="1"/>
          <p:nvPr/>
        </p:nvSpPr>
        <p:spPr>
          <a:xfrm>
            <a:off x="4626950" y="2644170"/>
            <a:ext cx="29354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Modeling</a:t>
            </a:r>
          </a:p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Study Case</a:t>
            </a:r>
          </a:p>
        </p:txBody>
      </p:sp>
    </p:spTree>
    <p:extLst>
      <p:ext uri="{BB962C8B-B14F-4D97-AF65-F5344CB8AC3E}">
        <p14:creationId xmlns:p14="http://schemas.microsoft.com/office/powerpoint/2010/main" val="540094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972195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Modeling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FBD47-4F5F-40B7-96A9-1C073317D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35" y="2523949"/>
            <a:ext cx="11322220" cy="342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15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972195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Modeling – Study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3C628-4F5C-46E8-8EC8-E566099DD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9" y="2708676"/>
            <a:ext cx="11420611" cy="30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026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3FB0C-82D5-4518-900E-60ADB7AEE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520" y="1806875"/>
            <a:ext cx="50482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30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01CFA-3E9E-4B12-A543-F29BC5699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07" y="2473625"/>
            <a:ext cx="99726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66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CDB4C-0150-499D-8D3B-C540D31E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082" y="1821163"/>
            <a:ext cx="67151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7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8C8D1-7B2C-44D1-BC26-50AF045FB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77" y="1887259"/>
            <a:ext cx="10146535" cy="48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182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FDA18B-AC85-4EB2-ADD9-97FDC131C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245" y="1935463"/>
            <a:ext cx="94488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20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5212004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Business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07C40-AEBB-4F6C-A1E0-B932CD8AE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6" y="2101566"/>
            <a:ext cx="10410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640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82F8A-1C16-44A8-9CFF-03D2EAD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E919-C32D-45DA-AA59-9BDB7744FD34}"/>
              </a:ext>
            </a:extLst>
          </p:cNvPr>
          <p:cNvSpPr txBox="1"/>
          <p:nvPr/>
        </p:nvSpPr>
        <p:spPr>
          <a:xfrm>
            <a:off x="4626950" y="2644170"/>
            <a:ext cx="29354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Evaluation</a:t>
            </a:r>
          </a:p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Study Case</a:t>
            </a:r>
          </a:p>
        </p:txBody>
      </p:sp>
    </p:spTree>
    <p:extLst>
      <p:ext uri="{BB962C8B-B14F-4D97-AF65-F5344CB8AC3E}">
        <p14:creationId xmlns:p14="http://schemas.microsoft.com/office/powerpoint/2010/main" val="2233412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5161413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Evaluation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860EC-13F5-4E1D-805B-9F4E3E858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270" y="2101566"/>
            <a:ext cx="90487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055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5161413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Evaluation – Study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63999-5127-4197-9216-B5EDAE94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70" y="2840338"/>
            <a:ext cx="11868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169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5161413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Evaluation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6D573-A49D-4063-B507-558BF079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16" y="2145832"/>
            <a:ext cx="11561168" cy="422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504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A97DD-5154-4E1B-BDEC-32BEED5E1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595" y="1897363"/>
            <a:ext cx="53721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126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535D5-22BB-4F5F-ADBA-9A63E874C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30" y="2574044"/>
            <a:ext cx="11644829" cy="33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890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D3C2A-408F-4FB5-A808-69D4D7059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44" y="1874241"/>
            <a:ext cx="10607002" cy="47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849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3BF89-6B2B-4765-857F-F7F50658C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57" y="1940225"/>
            <a:ext cx="80295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12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82F8A-1C16-44A8-9CFF-03D2EAD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E919-C32D-45DA-AA59-9BDB7744FD34}"/>
              </a:ext>
            </a:extLst>
          </p:cNvPr>
          <p:cNvSpPr txBox="1"/>
          <p:nvPr/>
        </p:nvSpPr>
        <p:spPr>
          <a:xfrm>
            <a:off x="4452736" y="2644170"/>
            <a:ext cx="3283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Deployment</a:t>
            </a:r>
          </a:p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Study Case</a:t>
            </a:r>
          </a:p>
        </p:txBody>
      </p:sp>
    </p:spTree>
    <p:extLst>
      <p:ext uri="{BB962C8B-B14F-4D97-AF65-F5344CB8AC3E}">
        <p14:creationId xmlns:p14="http://schemas.microsoft.com/office/powerpoint/2010/main" val="26805876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5556521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Deployment – Study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6AAE6-74F5-49A2-B9A0-70D13BD2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730" y="1965191"/>
            <a:ext cx="6860540" cy="46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7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82F8A-1C16-44A8-9CFF-03D2EAD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E919-C32D-45DA-AA59-9BDB7744FD34}"/>
              </a:ext>
            </a:extLst>
          </p:cNvPr>
          <p:cNvSpPr txBox="1"/>
          <p:nvPr/>
        </p:nvSpPr>
        <p:spPr>
          <a:xfrm>
            <a:off x="2987361" y="2644170"/>
            <a:ext cx="62145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Business Understanding</a:t>
            </a:r>
          </a:p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Study Case</a:t>
            </a:r>
          </a:p>
        </p:txBody>
      </p:sp>
    </p:spTree>
    <p:extLst>
      <p:ext uri="{BB962C8B-B14F-4D97-AF65-F5344CB8AC3E}">
        <p14:creationId xmlns:p14="http://schemas.microsoft.com/office/powerpoint/2010/main" val="8149765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5556521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Deployment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05307-3A30-49F7-BBA2-FA2A09766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61" y="1940999"/>
            <a:ext cx="5124368" cy="45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383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Feedback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80F21-35D2-4AAB-8866-8BDDEA1D5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220" y="1987850"/>
            <a:ext cx="75628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78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499B0-A96E-4E37-865B-EF31BABDE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157" y="1887838"/>
            <a:ext cx="85629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238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Feedback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07F29-8F60-4703-8292-8095EB7C5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70" y="1940856"/>
            <a:ext cx="10572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783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375295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19561-40A2-4778-AE96-9FA71CEC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48" y="2515242"/>
            <a:ext cx="11194193" cy="34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34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82F8A-1C16-44A8-9CFF-03D2EAD2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E919-C32D-45DA-AA59-9BDB7744FD34}"/>
              </a:ext>
            </a:extLst>
          </p:cNvPr>
          <p:cNvSpPr txBox="1"/>
          <p:nvPr/>
        </p:nvSpPr>
        <p:spPr>
          <a:xfrm>
            <a:off x="4626950" y="2644170"/>
            <a:ext cx="29354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Feedback</a:t>
            </a:r>
          </a:p>
          <a:p>
            <a:pPr algn="ctr"/>
            <a:r>
              <a:rPr lang="en-US" sz="48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Study Case</a:t>
            </a:r>
          </a:p>
        </p:txBody>
      </p:sp>
    </p:spTree>
    <p:extLst>
      <p:ext uri="{BB962C8B-B14F-4D97-AF65-F5344CB8AC3E}">
        <p14:creationId xmlns:p14="http://schemas.microsoft.com/office/powerpoint/2010/main" val="42778172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96309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Feedback – Study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62754-4FB1-4637-866E-4C7A39E86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431" y="1972355"/>
            <a:ext cx="6860427" cy="47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054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B4E27-8529-4AA3-A6A6-D482E36A9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303DC-6873-4AA7-A08B-892F7737C090}"/>
              </a:ext>
            </a:extLst>
          </p:cNvPr>
          <p:cNvSpPr txBox="1"/>
          <p:nvPr/>
        </p:nvSpPr>
        <p:spPr>
          <a:xfrm>
            <a:off x="343764" y="488065"/>
            <a:ext cx="4963090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DS Methodology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0D111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Feedback – Study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E57DF-6991-4092-87F5-0918A7D9C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420" y="1963642"/>
            <a:ext cx="6648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789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7B2811-3A6A-470D-A0E8-D96CBBB2B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75E402-9051-49E2-9038-835CD9DAA839}"/>
              </a:ext>
            </a:extLst>
          </p:cNvPr>
          <p:cNvSpPr txBox="1"/>
          <p:nvPr/>
        </p:nvSpPr>
        <p:spPr>
          <a:xfrm>
            <a:off x="343764" y="488065"/>
            <a:ext cx="5333448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Providing ongoing value 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 the organization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78622-EC06-42DE-B21C-D087E1807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61" y="2101566"/>
            <a:ext cx="71532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118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7B2811-3A6A-470D-A0E8-D96CBBB2B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75E402-9051-49E2-9038-835CD9DAA839}"/>
              </a:ext>
            </a:extLst>
          </p:cNvPr>
          <p:cNvSpPr txBox="1"/>
          <p:nvPr/>
        </p:nvSpPr>
        <p:spPr>
          <a:xfrm>
            <a:off x="343764" y="488065"/>
            <a:ext cx="5333448" cy="112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Providing ongoing value </a:t>
            </a:r>
          </a:p>
          <a:p>
            <a:pPr>
              <a:lnSpc>
                <a:spcPts val="4000"/>
              </a:lnSpc>
            </a:pPr>
            <a:r>
              <a:rPr lang="en-US" sz="4000" spc="20" dirty="0">
                <a:solidFill>
                  <a:srgbClr val="FFFFFF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to the organization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2702B-9F5B-4BDE-9565-CACD677D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56" y="2732182"/>
            <a:ext cx="11396487" cy="30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8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4577</Words>
  <Application>Microsoft Office PowerPoint</Application>
  <PresentationFormat>Widescreen</PresentationFormat>
  <Paragraphs>495</Paragraphs>
  <Slides>100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Calibri Light</vt:lpstr>
      <vt:lpstr>Circular Std Bold</vt:lpstr>
      <vt:lpstr>Circular Std Book</vt:lpstr>
      <vt:lpstr>CircularStd-Medium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Purwadhika Campus</dc:creator>
  <cp:lastModifiedBy>Baron</cp:lastModifiedBy>
  <cp:revision>543</cp:revision>
  <dcterms:created xsi:type="dcterms:W3CDTF">2021-02-05T17:25:18Z</dcterms:created>
  <dcterms:modified xsi:type="dcterms:W3CDTF">2021-04-06T03:32:30Z</dcterms:modified>
</cp:coreProperties>
</file>